
<file path=[Content_Types].xml><?xml version="1.0" encoding="utf-8"?>
<Types xmlns="http://schemas.openxmlformats.org/package/2006/content-types">
  <Default Extension="crdownload"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277" r:id="rId3"/>
    <p:sldId id="287" r:id="rId4"/>
    <p:sldId id="257" r:id="rId5"/>
    <p:sldId id="264" r:id="rId6"/>
    <p:sldId id="284" r:id="rId7"/>
    <p:sldId id="266" r:id="rId8"/>
    <p:sldId id="288" r:id="rId9"/>
    <p:sldId id="267" r:id="rId10"/>
    <p:sldId id="278" r:id="rId11"/>
    <p:sldId id="279" r:id="rId12"/>
    <p:sldId id="265" r:id="rId13"/>
    <p:sldId id="258" r:id="rId14"/>
    <p:sldId id="259" r:id="rId15"/>
    <p:sldId id="260" r:id="rId16"/>
    <p:sldId id="261" r:id="rId17"/>
    <p:sldId id="262" r:id="rId18"/>
    <p:sldId id="263" r:id="rId19"/>
    <p:sldId id="271" r:id="rId20"/>
    <p:sldId id="270" r:id="rId21"/>
    <p:sldId id="272" r:id="rId22"/>
    <p:sldId id="285" r:id="rId23"/>
    <p:sldId id="286" r:id="rId24"/>
    <p:sldId id="276" r:id="rId25"/>
    <p:sldId id="274" r:id="rId26"/>
    <p:sldId id="273" r:id="rId27"/>
    <p:sldId id="275" r:id="rId28"/>
    <p:sldId id="280" r:id="rId29"/>
    <p:sldId id="281" r:id="rId30"/>
    <p:sldId id="282" r:id="rId31"/>
    <p:sldId id="283" r:id="rId32"/>
    <p:sldId id="289" r:id="rId33"/>
    <p:sldId id="291" r:id="rId34"/>
    <p:sldId id="290" r:id="rId35"/>
    <p:sldId id="292" r:id="rId36"/>
    <p:sldId id="293" r:id="rId37"/>
    <p:sldId id="294"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f00eaae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f00eaae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778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f00eaae3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f00eaae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286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f00eaae30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f00eaae3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225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f9535ad3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f9535ad3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351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f9535ad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f9535ad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440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f9535ad3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f9535ad3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90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4742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873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916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846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772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13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332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00eaa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00eaa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026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4.jp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crdownload"/></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dirty="0"/>
              <a:t>Séance soudure Jeudi 21/02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a:t>
            </a:r>
            <a:r>
              <a:rPr lang="fr-FR" b="1" dirty="0"/>
              <a:t>plaque AI</a:t>
            </a:r>
            <a:r>
              <a:rPr lang="fr" b="1" dirty="0"/>
              <a:t> à souder : </a:t>
            </a:r>
            <a:r>
              <a:rPr lang="fr-FR" b="1" dirty="0"/>
              <a:t>RCS</a:t>
            </a:r>
            <a:endParaRPr b="1" dirty="0"/>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1 pièces à souder </a:t>
            </a:r>
            <a:endParaRPr sz="2400" b="1" dirty="0">
              <a:solidFill>
                <a:srgbClr val="FF0000"/>
              </a:solidFill>
            </a:endParaRPr>
          </a:p>
        </p:txBody>
      </p:sp>
      <p:pic>
        <p:nvPicPr>
          <p:cNvPr id="2" name="Image 1">
            <a:extLst>
              <a:ext uri="{FF2B5EF4-FFF2-40B4-BE49-F238E27FC236}">
                <a16:creationId xmlns:a16="http://schemas.microsoft.com/office/drawing/2014/main" id="{D18EF2FA-5FC2-4EEE-8251-ACA88A736466}"/>
              </a:ext>
            </a:extLst>
          </p:cNvPr>
          <p:cNvPicPr>
            <a:picLocks noChangeAspect="1"/>
          </p:cNvPicPr>
          <p:nvPr/>
        </p:nvPicPr>
        <p:blipFill>
          <a:blip r:embed="rId3"/>
          <a:stretch>
            <a:fillRect/>
          </a:stretch>
        </p:blipFill>
        <p:spPr>
          <a:xfrm>
            <a:off x="2443162" y="1017725"/>
            <a:ext cx="4257675" cy="3543300"/>
          </a:xfrm>
          <a:prstGeom prst="rect">
            <a:avLst/>
          </a:prstGeom>
        </p:spPr>
      </p:pic>
    </p:spTree>
    <p:extLst>
      <p:ext uri="{BB962C8B-B14F-4D97-AF65-F5344CB8AC3E}">
        <p14:creationId xmlns:p14="http://schemas.microsoft.com/office/powerpoint/2010/main" val="4202173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a:t>
            </a:r>
            <a:r>
              <a:rPr lang="fr-FR" b="1" dirty="0"/>
              <a:t>poignée embrayage</a:t>
            </a:r>
            <a:r>
              <a:rPr lang="fr" b="1" dirty="0"/>
              <a:t> à souder : </a:t>
            </a:r>
            <a:r>
              <a:rPr lang="fr-FR" b="1" dirty="0"/>
              <a:t>MJT</a:t>
            </a:r>
            <a:endParaRPr b="1" dirty="0"/>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2 pièces à souder </a:t>
            </a:r>
            <a:endParaRPr sz="2400" b="1" dirty="0">
              <a:solidFill>
                <a:srgbClr val="FF0000"/>
              </a:solidFill>
            </a:endParaRPr>
          </a:p>
        </p:txBody>
      </p:sp>
      <p:pic>
        <p:nvPicPr>
          <p:cNvPr id="21" name="Image 20">
            <a:extLst>
              <a:ext uri="{FF2B5EF4-FFF2-40B4-BE49-F238E27FC236}">
                <a16:creationId xmlns:a16="http://schemas.microsoft.com/office/drawing/2014/main" id="{1616792B-0DE0-4DA2-99F4-B18CBEDA0918}"/>
              </a:ext>
            </a:extLst>
          </p:cNvPr>
          <p:cNvPicPr>
            <a:picLocks noChangeAspect="1"/>
          </p:cNvPicPr>
          <p:nvPr/>
        </p:nvPicPr>
        <p:blipFill rotWithShape="1">
          <a:blip r:embed="rId3"/>
          <a:srcRect t="13643" b="15452"/>
          <a:stretch/>
        </p:blipFill>
        <p:spPr>
          <a:xfrm rot="16200000">
            <a:off x="2571254" y="1227011"/>
            <a:ext cx="3182280" cy="3008502"/>
          </a:xfrm>
          <a:prstGeom prst="rect">
            <a:avLst/>
          </a:prstGeom>
        </p:spPr>
      </p:pic>
    </p:spTree>
    <p:extLst>
      <p:ext uri="{BB962C8B-B14F-4D97-AF65-F5344CB8AC3E}">
        <p14:creationId xmlns:p14="http://schemas.microsoft.com/office/powerpoint/2010/main" val="2739114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0F6FFD-EE5E-4B06-9EA2-010E4E711794}"/>
              </a:ext>
            </a:extLst>
          </p:cNvPr>
          <p:cNvSpPr>
            <a:spLocks noGrp="1"/>
          </p:cNvSpPr>
          <p:nvPr>
            <p:ph type="title"/>
          </p:nvPr>
        </p:nvSpPr>
        <p:spPr>
          <a:xfrm>
            <a:off x="311700" y="1999050"/>
            <a:ext cx="8520600" cy="572700"/>
          </a:xfrm>
        </p:spPr>
        <p:txBody>
          <a:bodyPr/>
          <a:lstStyle/>
          <a:p>
            <a:pPr algn="ctr"/>
            <a:r>
              <a:rPr lang="fr-FR" sz="6000" dirty="0"/>
              <a:t>CHAPES LAS</a:t>
            </a:r>
          </a:p>
        </p:txBody>
      </p:sp>
    </p:spTree>
    <p:extLst>
      <p:ext uri="{BB962C8B-B14F-4D97-AF65-F5344CB8AC3E}">
        <p14:creationId xmlns:p14="http://schemas.microsoft.com/office/powerpoint/2010/main" val="1988622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FRONT BAR</a:t>
            </a:r>
            <a:endParaRPr b="1"/>
          </a:p>
        </p:txBody>
      </p:sp>
      <p:sp>
        <p:nvSpPr>
          <p:cNvPr id="73" name="Google Shape;73;p15"/>
          <p:cNvSpPr txBox="1">
            <a:spLocks noGrp="1"/>
          </p:cNvSpPr>
          <p:nvPr>
            <p:ph type="body" idx="1"/>
          </p:nvPr>
        </p:nvSpPr>
        <p:spPr>
          <a:xfrm>
            <a:off x="262225" y="14916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solidFill>
                  <a:srgbClr val="FF0000"/>
                </a:solidFill>
              </a:rPr>
              <a:t>Attention </a:t>
            </a:r>
            <a:r>
              <a:rPr lang="fr-FR" b="1" dirty="0">
                <a:solidFill>
                  <a:srgbClr val="FF0000"/>
                </a:solidFill>
              </a:rPr>
              <a:t>important </a:t>
            </a:r>
            <a:r>
              <a:rPr lang="fr" b="1" dirty="0">
                <a:solidFill>
                  <a:srgbClr val="FF0000"/>
                </a:solidFill>
              </a:rPr>
              <a:t>: </a:t>
            </a:r>
          </a:p>
          <a:p>
            <a:pPr marL="0" lvl="0" indent="0" algn="l" rtl="0">
              <a:spcBef>
                <a:spcPts val="0"/>
              </a:spcBef>
              <a:spcAft>
                <a:spcPts val="0"/>
              </a:spcAft>
              <a:buNone/>
            </a:pPr>
            <a:r>
              <a:rPr lang="fr" b="1" dirty="0">
                <a:solidFill>
                  <a:srgbClr val="FF0000"/>
                </a:solidFill>
              </a:rPr>
              <a:t>(</a:t>
            </a:r>
            <a:r>
              <a:rPr lang="fr-FR" b="1" dirty="0">
                <a:solidFill>
                  <a:srgbClr val="FF0000"/>
                </a:solidFill>
              </a:rPr>
              <a:t>vérifier rapidement à l’arrière aussi stp)</a:t>
            </a:r>
            <a:endParaRPr b="1" dirty="0">
              <a:solidFill>
                <a:srgbClr val="FF0000"/>
              </a:solidFill>
            </a:endParaRPr>
          </a:p>
          <a:p>
            <a:pPr marL="457200" lvl="0" indent="-342900" algn="l" rtl="0">
              <a:spcBef>
                <a:spcPts val="1600"/>
              </a:spcBef>
              <a:spcAft>
                <a:spcPts val="0"/>
              </a:spcAft>
              <a:buSzPts val="1800"/>
              <a:buChar char="-"/>
            </a:pPr>
            <a:r>
              <a:rPr lang="fr" dirty="0"/>
              <a:t>Le rail doit être parrallèle par rapport au sol.</a:t>
            </a:r>
            <a:endParaRPr dirty="0"/>
          </a:p>
          <a:p>
            <a:pPr marL="457200" lvl="0" indent="-342900" algn="l" rtl="0">
              <a:spcBef>
                <a:spcPts val="0"/>
              </a:spcBef>
              <a:spcAft>
                <a:spcPts val="0"/>
              </a:spcAft>
              <a:buSzPts val="1800"/>
              <a:buChar char="-"/>
            </a:pPr>
            <a:r>
              <a:rPr lang="fr" dirty="0"/>
              <a:t>Le rail doit être perpendiculaire au front bulkhead (ou parallèle à l’axe de la voiture) </a:t>
            </a:r>
            <a:endParaRPr dirty="0"/>
          </a:p>
          <a:p>
            <a:pPr marL="0" lvl="0" indent="0" algn="l" rtl="0">
              <a:spcBef>
                <a:spcPts val="1600"/>
              </a:spcBef>
              <a:spcAft>
                <a:spcPts val="0"/>
              </a:spcAft>
              <a:buNone/>
            </a:pPr>
            <a:r>
              <a:rPr lang="fr" b="1" dirty="0">
                <a:solidFill>
                  <a:srgbClr val="FF0000"/>
                </a:solidFill>
              </a:rPr>
              <a:t>Positionnement Gabarit :</a:t>
            </a:r>
            <a:r>
              <a:rPr lang="fr" dirty="0"/>
              <a:t> </a:t>
            </a:r>
            <a:endParaRPr dirty="0"/>
          </a:p>
          <a:p>
            <a:pPr marL="457200" lvl="0" indent="-342900" algn="l" rtl="0">
              <a:spcBef>
                <a:spcPts val="1600"/>
              </a:spcBef>
              <a:spcAft>
                <a:spcPts val="0"/>
              </a:spcAft>
              <a:buSzPts val="1800"/>
              <a:buChar char="-"/>
            </a:pPr>
            <a:r>
              <a:rPr lang="fr" dirty="0"/>
              <a:t>une plaque du  gabarit est en contact (léger) avec le bracing du front hoop.</a:t>
            </a:r>
            <a:endParaRPr dirty="0"/>
          </a:p>
          <a:p>
            <a:pPr marL="457200" lvl="0" indent="-342900" algn="l" rtl="0">
              <a:spcBef>
                <a:spcPts val="0"/>
              </a:spcBef>
              <a:spcAft>
                <a:spcPts val="0"/>
              </a:spcAft>
              <a:buSzPts val="1800"/>
              <a:buChar char="-"/>
            </a:pPr>
            <a:r>
              <a:rPr lang="fr" dirty="0"/>
              <a:t>Deux cales viennent en appui sur le front hoop. </a:t>
            </a:r>
            <a:br>
              <a:rPr lang="fr" dirty="0"/>
            </a:br>
            <a:endParaRPr dirty="0"/>
          </a:p>
        </p:txBody>
      </p:sp>
      <p:pic>
        <p:nvPicPr>
          <p:cNvPr id="74" name="Google Shape;74;p15"/>
          <p:cNvPicPr preferRelativeResize="0"/>
          <p:nvPr/>
        </p:nvPicPr>
        <p:blipFill>
          <a:blip r:embed="rId3">
            <a:alphaModFix/>
          </a:blip>
          <a:stretch>
            <a:fillRect/>
          </a:stretch>
        </p:blipFill>
        <p:spPr>
          <a:xfrm>
            <a:off x="6217775" y="31600"/>
            <a:ext cx="2501873" cy="2190501"/>
          </a:xfrm>
          <a:prstGeom prst="rect">
            <a:avLst/>
          </a:prstGeom>
          <a:noFill/>
          <a:ln>
            <a:noFill/>
          </a:ln>
        </p:spPr>
      </p:pic>
      <p:cxnSp>
        <p:nvCxnSpPr>
          <p:cNvPr id="75" name="Google Shape;75;p15"/>
          <p:cNvCxnSpPr/>
          <p:nvPr/>
        </p:nvCxnSpPr>
        <p:spPr>
          <a:xfrm>
            <a:off x="5528325" y="706650"/>
            <a:ext cx="1434600" cy="296700"/>
          </a:xfrm>
          <a:prstGeom prst="straightConnector1">
            <a:avLst/>
          </a:prstGeom>
          <a:noFill/>
          <a:ln w="28575" cap="flat" cmpd="sng">
            <a:solidFill>
              <a:srgbClr val="FF0000"/>
            </a:solidFill>
            <a:prstDash val="solid"/>
            <a:round/>
            <a:headEnd type="none" w="med" len="med"/>
            <a:tailEnd type="triangle" w="med" len="med"/>
          </a:ln>
        </p:spPr>
      </p:cxnSp>
      <p:sp>
        <p:nvSpPr>
          <p:cNvPr id="76" name="Google Shape;76;p15"/>
          <p:cNvSpPr txBox="1"/>
          <p:nvPr/>
        </p:nvSpPr>
        <p:spPr>
          <a:xfrm>
            <a:off x="5026625" y="494650"/>
            <a:ext cx="7491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solidFill>
                  <a:srgbClr val="FF0000"/>
                </a:solidFill>
              </a:rPr>
              <a:t>Rail</a:t>
            </a:r>
            <a:endParaRPr b="1">
              <a:solidFill>
                <a:srgbClr val="FF0000"/>
              </a:solidFill>
            </a:endParaRPr>
          </a:p>
        </p:txBody>
      </p:sp>
    </p:spTree>
    <p:extLst>
      <p:ext uri="{BB962C8B-B14F-4D97-AF65-F5344CB8AC3E}">
        <p14:creationId xmlns:p14="http://schemas.microsoft.com/office/powerpoint/2010/main" val="481036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141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FRONT BAR</a:t>
            </a:r>
            <a:endParaRPr b="1"/>
          </a:p>
        </p:txBody>
      </p:sp>
      <p:pic>
        <p:nvPicPr>
          <p:cNvPr id="82" name="Google Shape;82;p16"/>
          <p:cNvPicPr preferRelativeResize="0"/>
          <p:nvPr/>
        </p:nvPicPr>
        <p:blipFill>
          <a:blip r:embed="rId3">
            <a:alphaModFix/>
          </a:blip>
          <a:stretch>
            <a:fillRect/>
          </a:stretch>
        </p:blipFill>
        <p:spPr>
          <a:xfrm>
            <a:off x="5138075" y="774688"/>
            <a:ext cx="3358175" cy="2980374"/>
          </a:xfrm>
          <a:prstGeom prst="rect">
            <a:avLst/>
          </a:prstGeom>
          <a:noFill/>
          <a:ln>
            <a:noFill/>
          </a:ln>
        </p:spPr>
      </p:pic>
      <p:pic>
        <p:nvPicPr>
          <p:cNvPr id="83" name="Google Shape;83;p16"/>
          <p:cNvPicPr preferRelativeResize="0"/>
          <p:nvPr/>
        </p:nvPicPr>
        <p:blipFill>
          <a:blip r:embed="rId4">
            <a:alphaModFix/>
          </a:blip>
          <a:stretch>
            <a:fillRect/>
          </a:stretch>
        </p:blipFill>
        <p:spPr>
          <a:xfrm>
            <a:off x="376875" y="816899"/>
            <a:ext cx="2962426" cy="2895951"/>
          </a:xfrm>
          <a:prstGeom prst="rect">
            <a:avLst/>
          </a:prstGeom>
          <a:noFill/>
          <a:ln>
            <a:noFill/>
          </a:ln>
        </p:spPr>
      </p:pic>
      <p:sp>
        <p:nvSpPr>
          <p:cNvPr id="84" name="Google Shape;84;p16"/>
          <p:cNvSpPr txBox="1"/>
          <p:nvPr/>
        </p:nvSpPr>
        <p:spPr>
          <a:xfrm>
            <a:off x="376875" y="3815900"/>
            <a:ext cx="4268100" cy="10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Vue du dessus, côté gauche : la chape est vissée sur le gabarit. </a:t>
            </a:r>
            <a:r>
              <a:rPr lang="fr" b="1">
                <a:solidFill>
                  <a:srgbClr val="FF0000"/>
                </a:solidFill>
              </a:rPr>
              <a:t>La vis côté front hoop passe à l’extrémité du rail (toujours côté front hoop)</a:t>
            </a:r>
            <a:endParaRPr b="1">
              <a:solidFill>
                <a:srgbClr val="FF0000"/>
              </a:solidFill>
            </a:endParaRPr>
          </a:p>
        </p:txBody>
      </p:sp>
      <p:cxnSp>
        <p:nvCxnSpPr>
          <p:cNvPr id="85" name="Google Shape;85;p16"/>
          <p:cNvCxnSpPr/>
          <p:nvPr/>
        </p:nvCxnSpPr>
        <p:spPr>
          <a:xfrm flipH="1">
            <a:off x="3196500" y="1069550"/>
            <a:ext cx="551100" cy="459300"/>
          </a:xfrm>
          <a:prstGeom prst="straightConnector1">
            <a:avLst/>
          </a:prstGeom>
          <a:noFill/>
          <a:ln w="9525" cap="flat" cmpd="sng">
            <a:solidFill>
              <a:srgbClr val="FF0000"/>
            </a:solidFill>
            <a:prstDash val="solid"/>
            <a:round/>
            <a:headEnd type="none" w="med" len="med"/>
            <a:tailEnd type="triangle" w="med" len="med"/>
          </a:ln>
        </p:spPr>
      </p:cxnSp>
      <p:sp>
        <p:nvSpPr>
          <p:cNvPr id="86" name="Google Shape;86;p16"/>
          <p:cNvSpPr txBox="1"/>
          <p:nvPr/>
        </p:nvSpPr>
        <p:spPr>
          <a:xfrm>
            <a:off x="3528525" y="771550"/>
            <a:ext cx="11448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FF0000"/>
                </a:solidFill>
              </a:rPr>
              <a:t>front hoop</a:t>
            </a:r>
            <a:endParaRPr>
              <a:solidFill>
                <a:srgbClr val="FF0000"/>
              </a:solidFill>
            </a:endParaRPr>
          </a:p>
          <a:p>
            <a:pPr marL="0" lvl="0" indent="0" algn="l" rtl="0">
              <a:spcBef>
                <a:spcPts val="0"/>
              </a:spcBef>
              <a:spcAft>
                <a:spcPts val="0"/>
              </a:spcAft>
              <a:buNone/>
            </a:pPr>
            <a:endParaRPr/>
          </a:p>
        </p:txBody>
      </p:sp>
      <p:cxnSp>
        <p:nvCxnSpPr>
          <p:cNvPr id="87" name="Google Shape;87;p16"/>
          <p:cNvCxnSpPr/>
          <p:nvPr/>
        </p:nvCxnSpPr>
        <p:spPr>
          <a:xfrm rot="10800000">
            <a:off x="1528575" y="2968000"/>
            <a:ext cx="2325000" cy="423900"/>
          </a:xfrm>
          <a:prstGeom prst="straightConnector1">
            <a:avLst/>
          </a:prstGeom>
          <a:noFill/>
          <a:ln w="9525" cap="flat" cmpd="sng">
            <a:solidFill>
              <a:srgbClr val="FF0000"/>
            </a:solidFill>
            <a:prstDash val="solid"/>
            <a:round/>
            <a:headEnd type="none" w="med" len="med"/>
            <a:tailEnd type="triangle" w="med" len="med"/>
          </a:ln>
        </p:spPr>
      </p:cxnSp>
      <p:sp>
        <p:nvSpPr>
          <p:cNvPr id="88" name="Google Shape;88;p16"/>
          <p:cNvSpPr txBox="1"/>
          <p:nvPr/>
        </p:nvSpPr>
        <p:spPr>
          <a:xfrm>
            <a:off x="3691050" y="3257650"/>
            <a:ext cx="13992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FF0000"/>
                </a:solidFill>
              </a:rPr>
              <a:t>vis côté front hoop</a:t>
            </a:r>
            <a:endParaRPr>
              <a:solidFill>
                <a:srgbClr val="FF0000"/>
              </a:solidFill>
            </a:endParaRPr>
          </a:p>
        </p:txBody>
      </p:sp>
      <p:sp>
        <p:nvSpPr>
          <p:cNvPr id="89" name="Google Shape;89;p16"/>
          <p:cNvSpPr txBox="1"/>
          <p:nvPr/>
        </p:nvSpPr>
        <p:spPr>
          <a:xfrm>
            <a:off x="5160875" y="3851225"/>
            <a:ext cx="3540300" cy="8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Vue côté gauche : La chape est “posée” </a:t>
            </a:r>
            <a:r>
              <a:rPr lang="fr" b="1">
                <a:solidFill>
                  <a:srgbClr val="FF0000"/>
                </a:solidFill>
              </a:rPr>
              <a:t>sur</a:t>
            </a:r>
            <a:r>
              <a:rPr lang="fr" b="1"/>
              <a:t> le gabarit, puis est vissée dessus.</a:t>
            </a:r>
            <a:r>
              <a:rPr lang="fr"/>
              <a:t>   </a:t>
            </a:r>
            <a:endParaRPr/>
          </a:p>
        </p:txBody>
      </p:sp>
    </p:spTree>
    <p:extLst>
      <p:ext uri="{BB962C8B-B14F-4D97-AF65-F5344CB8AC3E}">
        <p14:creationId xmlns:p14="http://schemas.microsoft.com/office/powerpoint/2010/main" val="1856301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23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FRONT BAR</a:t>
            </a:r>
            <a:endParaRPr b="1"/>
          </a:p>
        </p:txBody>
      </p:sp>
      <p:pic>
        <p:nvPicPr>
          <p:cNvPr id="95" name="Google Shape;95;p17"/>
          <p:cNvPicPr preferRelativeResize="0"/>
          <p:nvPr/>
        </p:nvPicPr>
        <p:blipFill>
          <a:blip r:embed="rId3">
            <a:alphaModFix/>
          </a:blip>
          <a:stretch>
            <a:fillRect/>
          </a:stretch>
        </p:blipFill>
        <p:spPr>
          <a:xfrm>
            <a:off x="4805750" y="298750"/>
            <a:ext cx="4094325" cy="4545999"/>
          </a:xfrm>
          <a:prstGeom prst="rect">
            <a:avLst/>
          </a:prstGeom>
          <a:noFill/>
          <a:ln>
            <a:noFill/>
          </a:ln>
        </p:spPr>
      </p:pic>
      <p:sp>
        <p:nvSpPr>
          <p:cNvPr id="96" name="Google Shape;96;p17"/>
          <p:cNvSpPr txBox="1"/>
          <p:nvPr/>
        </p:nvSpPr>
        <p:spPr>
          <a:xfrm>
            <a:off x="362750" y="1045825"/>
            <a:ext cx="4169100" cy="37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Vue côté gauche :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
              <a:t>Contact unique et léger entre une plaque et bracing, en raison de l’inclinaison du bracing, seule une plaque est en contact.</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
              <a:t>Contact entre front hoop et cales.</a:t>
            </a:r>
            <a:br>
              <a:rPr lang="fr"/>
            </a:br>
            <a:endParaRPr/>
          </a:p>
          <a:p>
            <a:pPr marL="457200" lvl="0" indent="-317500" algn="l" rtl="0">
              <a:spcBef>
                <a:spcPts val="0"/>
              </a:spcBef>
              <a:spcAft>
                <a:spcPts val="0"/>
              </a:spcAft>
              <a:buSzPts val="1400"/>
              <a:buChar char="-"/>
            </a:pPr>
            <a:r>
              <a:rPr lang="fr"/>
              <a:t>La chape est vissée sur le gabarit </a:t>
            </a:r>
            <a:r>
              <a:rPr lang="fr" b="1">
                <a:solidFill>
                  <a:srgbClr val="FF0000"/>
                </a:solidFill>
              </a:rPr>
              <a:t>mais d’abord posée dessus </a:t>
            </a:r>
            <a:endParaRPr b="1">
              <a:solidFill>
                <a:srgbClr val="FF0000"/>
              </a:solidFill>
            </a:endParaRPr>
          </a:p>
          <a:p>
            <a:pPr marL="0" lvl="0" indent="0" algn="l" rtl="0">
              <a:spcBef>
                <a:spcPts val="0"/>
              </a:spcBef>
              <a:spcAft>
                <a:spcPts val="0"/>
              </a:spcAft>
              <a:buNone/>
            </a:pPr>
            <a:endParaRPr b="1">
              <a:solidFill>
                <a:srgbClr val="FF0000"/>
              </a:solidFill>
            </a:endParaRPr>
          </a:p>
          <a:p>
            <a:pPr marL="0" lvl="0" indent="0" algn="l" rtl="0">
              <a:spcBef>
                <a:spcPts val="0"/>
              </a:spcBef>
              <a:spcAft>
                <a:spcPts val="0"/>
              </a:spcAft>
              <a:buNone/>
            </a:pPr>
            <a:r>
              <a:rPr lang="fr" b="1">
                <a:solidFill>
                  <a:srgbClr val="FF0000"/>
                </a:solidFill>
              </a:rPr>
              <a:t>Pour faire l’autre côté : besoin de déplacer les cales qui s’appuient sur le front hoop. A faire doucement car fragile. </a:t>
            </a:r>
            <a:br>
              <a:rPr lang="fr" b="1">
                <a:solidFill>
                  <a:srgbClr val="FF0000"/>
                </a:solidFill>
              </a:rPr>
            </a:br>
            <a:br>
              <a:rPr lang="fr" b="1">
                <a:solidFill>
                  <a:srgbClr val="FF0000"/>
                </a:solidFill>
              </a:rPr>
            </a:br>
            <a:r>
              <a:rPr lang="fr" b="1">
                <a:solidFill>
                  <a:srgbClr val="93C47D"/>
                </a:solidFill>
              </a:rPr>
              <a:t>Vérifier horizontalité et perpendicularité (cf diapo 3)</a:t>
            </a:r>
            <a:endParaRPr b="1">
              <a:solidFill>
                <a:srgbClr val="93C47D"/>
              </a:solidFill>
            </a:endParaRPr>
          </a:p>
        </p:txBody>
      </p:sp>
      <p:cxnSp>
        <p:nvCxnSpPr>
          <p:cNvPr id="97" name="Google Shape;97;p17"/>
          <p:cNvCxnSpPr/>
          <p:nvPr/>
        </p:nvCxnSpPr>
        <p:spPr>
          <a:xfrm>
            <a:off x="3283175" y="3143600"/>
            <a:ext cx="3333300" cy="1124700"/>
          </a:xfrm>
          <a:prstGeom prst="straightConnector1">
            <a:avLst/>
          </a:prstGeom>
          <a:noFill/>
          <a:ln w="28575" cap="flat" cmpd="sng">
            <a:solidFill>
              <a:srgbClr val="FF0000"/>
            </a:solidFill>
            <a:prstDash val="solid"/>
            <a:round/>
            <a:headEnd type="none" w="med" len="med"/>
            <a:tailEnd type="triangle" w="med" len="med"/>
          </a:ln>
        </p:spPr>
      </p:cxnSp>
      <p:cxnSp>
        <p:nvCxnSpPr>
          <p:cNvPr id="98" name="Google Shape;98;p17"/>
          <p:cNvCxnSpPr/>
          <p:nvPr/>
        </p:nvCxnSpPr>
        <p:spPr>
          <a:xfrm rot="10800000" flipH="1">
            <a:off x="3596200" y="1474975"/>
            <a:ext cx="4561800" cy="1068300"/>
          </a:xfrm>
          <a:prstGeom prst="straightConnector1">
            <a:avLst/>
          </a:prstGeom>
          <a:noFill/>
          <a:ln w="28575" cap="flat" cmpd="sng">
            <a:solidFill>
              <a:srgbClr val="FF0000"/>
            </a:solidFill>
            <a:prstDash val="solid"/>
            <a:round/>
            <a:headEnd type="none" w="med" len="med"/>
            <a:tailEnd type="triangle" w="med" len="med"/>
          </a:ln>
        </p:spPr>
      </p:cxnSp>
      <p:cxnSp>
        <p:nvCxnSpPr>
          <p:cNvPr id="99" name="Google Shape;99;p17"/>
          <p:cNvCxnSpPr/>
          <p:nvPr/>
        </p:nvCxnSpPr>
        <p:spPr>
          <a:xfrm>
            <a:off x="4226875" y="2068650"/>
            <a:ext cx="2905500" cy="16200"/>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593786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23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FRONT BAR</a:t>
            </a:r>
            <a:endParaRPr b="1"/>
          </a:p>
        </p:txBody>
      </p:sp>
      <p:pic>
        <p:nvPicPr>
          <p:cNvPr id="105" name="Google Shape;105;p18"/>
          <p:cNvPicPr preferRelativeResize="0"/>
          <p:nvPr/>
        </p:nvPicPr>
        <p:blipFill>
          <a:blip r:embed="rId3">
            <a:alphaModFix/>
          </a:blip>
          <a:stretch>
            <a:fillRect/>
          </a:stretch>
        </p:blipFill>
        <p:spPr>
          <a:xfrm>
            <a:off x="311700" y="1368675"/>
            <a:ext cx="5418175" cy="3238774"/>
          </a:xfrm>
          <a:prstGeom prst="rect">
            <a:avLst/>
          </a:prstGeom>
          <a:noFill/>
          <a:ln>
            <a:noFill/>
          </a:ln>
        </p:spPr>
      </p:pic>
      <p:sp>
        <p:nvSpPr>
          <p:cNvPr id="106" name="Google Shape;106;p18"/>
          <p:cNvSpPr txBox="1"/>
          <p:nvPr/>
        </p:nvSpPr>
        <p:spPr>
          <a:xfrm>
            <a:off x="6214275" y="1337425"/>
            <a:ext cx="2431200" cy="20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Chape BAR Droite, vue légèrement d’en dessous. </a:t>
            </a:r>
            <a:endParaRPr/>
          </a:p>
        </p:txBody>
      </p:sp>
    </p:spTree>
    <p:extLst>
      <p:ext uri="{BB962C8B-B14F-4D97-AF65-F5344CB8AC3E}">
        <p14:creationId xmlns:p14="http://schemas.microsoft.com/office/powerpoint/2010/main" val="330296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Ohlins</a:t>
            </a:r>
            <a:r>
              <a:rPr lang="fr"/>
              <a:t> </a:t>
            </a:r>
            <a:endParaRPr/>
          </a:p>
        </p:txBody>
      </p:sp>
      <p:pic>
        <p:nvPicPr>
          <p:cNvPr id="112" name="Google Shape;112;p19"/>
          <p:cNvPicPr preferRelativeResize="0"/>
          <p:nvPr/>
        </p:nvPicPr>
        <p:blipFill>
          <a:blip r:embed="rId3">
            <a:alphaModFix/>
          </a:blip>
          <a:stretch>
            <a:fillRect/>
          </a:stretch>
        </p:blipFill>
        <p:spPr>
          <a:xfrm>
            <a:off x="152400" y="1170125"/>
            <a:ext cx="4211975" cy="2829676"/>
          </a:xfrm>
          <a:prstGeom prst="rect">
            <a:avLst/>
          </a:prstGeom>
          <a:noFill/>
          <a:ln>
            <a:noFill/>
          </a:ln>
        </p:spPr>
      </p:pic>
      <p:cxnSp>
        <p:nvCxnSpPr>
          <p:cNvPr id="113" name="Google Shape;113;p19"/>
          <p:cNvCxnSpPr/>
          <p:nvPr/>
        </p:nvCxnSpPr>
        <p:spPr>
          <a:xfrm flipH="1">
            <a:off x="3651975" y="1237450"/>
            <a:ext cx="2712300" cy="1462500"/>
          </a:xfrm>
          <a:prstGeom prst="straightConnector1">
            <a:avLst/>
          </a:prstGeom>
          <a:noFill/>
          <a:ln w="28575" cap="flat" cmpd="sng">
            <a:solidFill>
              <a:srgbClr val="FF0000"/>
            </a:solidFill>
            <a:prstDash val="solid"/>
            <a:round/>
            <a:headEnd type="none" w="med" len="med"/>
            <a:tailEnd type="triangle" w="med" len="med"/>
          </a:ln>
        </p:spPr>
      </p:cxnSp>
      <p:sp>
        <p:nvSpPr>
          <p:cNvPr id="114" name="Google Shape;114;p19"/>
          <p:cNvSpPr txBox="1"/>
          <p:nvPr/>
        </p:nvSpPr>
        <p:spPr>
          <a:xfrm>
            <a:off x="6364275" y="1056200"/>
            <a:ext cx="2443500" cy="9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dirty="0"/>
              <a:t>Manchon </a:t>
            </a:r>
            <a:r>
              <a:rPr lang="fr-FR" b="1" dirty="0"/>
              <a:t>déjà</a:t>
            </a:r>
            <a:r>
              <a:rPr lang="fr" b="1" dirty="0"/>
              <a:t> soudé : pas de rondelle entre les plaques et le manchon</a:t>
            </a:r>
            <a:endParaRPr b="1" dirty="0"/>
          </a:p>
        </p:txBody>
      </p:sp>
      <p:pic>
        <p:nvPicPr>
          <p:cNvPr id="115" name="Google Shape;115;p19"/>
          <p:cNvPicPr preferRelativeResize="0"/>
          <p:nvPr/>
        </p:nvPicPr>
        <p:blipFill>
          <a:blip r:embed="rId4">
            <a:alphaModFix/>
          </a:blip>
          <a:stretch>
            <a:fillRect/>
          </a:stretch>
        </p:blipFill>
        <p:spPr>
          <a:xfrm>
            <a:off x="4742775" y="2136025"/>
            <a:ext cx="4314979" cy="2138750"/>
          </a:xfrm>
          <a:prstGeom prst="rect">
            <a:avLst/>
          </a:prstGeom>
          <a:noFill/>
          <a:ln>
            <a:noFill/>
          </a:ln>
        </p:spPr>
      </p:pic>
      <p:sp>
        <p:nvSpPr>
          <p:cNvPr id="116" name="Google Shape;116;p19"/>
          <p:cNvSpPr txBox="1"/>
          <p:nvPr/>
        </p:nvSpPr>
        <p:spPr>
          <a:xfrm>
            <a:off x="3714425" y="189900"/>
            <a:ext cx="36123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solidFill>
                  <a:srgbClr val="6AA84F"/>
                </a:solidFill>
              </a:rPr>
              <a:t>Visserie préparée sur le gabarit </a:t>
            </a:r>
            <a:endParaRPr b="1">
              <a:solidFill>
                <a:srgbClr val="6AA84F"/>
              </a:solidFill>
            </a:endParaRPr>
          </a:p>
        </p:txBody>
      </p:sp>
      <p:cxnSp>
        <p:nvCxnSpPr>
          <p:cNvPr id="117" name="Google Shape;117;p19"/>
          <p:cNvCxnSpPr/>
          <p:nvPr/>
        </p:nvCxnSpPr>
        <p:spPr>
          <a:xfrm rot="10800000" flipH="1">
            <a:off x="6620500" y="3481025"/>
            <a:ext cx="1768800" cy="1087500"/>
          </a:xfrm>
          <a:prstGeom prst="straightConnector1">
            <a:avLst/>
          </a:prstGeom>
          <a:noFill/>
          <a:ln w="28575" cap="flat" cmpd="sng">
            <a:solidFill>
              <a:srgbClr val="FF0000"/>
            </a:solidFill>
            <a:prstDash val="solid"/>
            <a:round/>
            <a:headEnd type="none" w="med" len="med"/>
            <a:tailEnd type="triangle" w="med" len="med"/>
          </a:ln>
        </p:spPr>
      </p:cxnSp>
      <p:sp>
        <p:nvSpPr>
          <p:cNvPr id="118" name="Google Shape;118;p19"/>
          <p:cNvSpPr txBox="1"/>
          <p:nvPr/>
        </p:nvSpPr>
        <p:spPr>
          <a:xfrm>
            <a:off x="5314325" y="4562275"/>
            <a:ext cx="30123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faire attention à l’orientation de la chape</a:t>
            </a:r>
            <a:endParaRPr b="1"/>
          </a:p>
        </p:txBody>
      </p:sp>
      <p:sp>
        <p:nvSpPr>
          <p:cNvPr id="119" name="Google Shape;119;p19"/>
          <p:cNvSpPr txBox="1"/>
          <p:nvPr/>
        </p:nvSpPr>
        <p:spPr>
          <a:xfrm>
            <a:off x="977025" y="4474775"/>
            <a:ext cx="34998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00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Pièces Ohlins</a:t>
            </a:r>
            <a:r>
              <a:rPr lang="fr"/>
              <a:t> </a:t>
            </a:r>
            <a:endParaRPr/>
          </a:p>
        </p:txBody>
      </p:sp>
      <p:pic>
        <p:nvPicPr>
          <p:cNvPr id="125" name="Google Shape;125;p20"/>
          <p:cNvPicPr preferRelativeResize="0"/>
          <p:nvPr/>
        </p:nvPicPr>
        <p:blipFill>
          <a:blip r:embed="rId3">
            <a:alphaModFix/>
          </a:blip>
          <a:stretch>
            <a:fillRect/>
          </a:stretch>
        </p:blipFill>
        <p:spPr>
          <a:xfrm>
            <a:off x="152400" y="1170125"/>
            <a:ext cx="2960595" cy="3820976"/>
          </a:xfrm>
          <a:prstGeom prst="rect">
            <a:avLst/>
          </a:prstGeom>
          <a:noFill/>
          <a:ln>
            <a:noFill/>
          </a:ln>
        </p:spPr>
      </p:pic>
      <p:sp>
        <p:nvSpPr>
          <p:cNvPr id="126" name="Google Shape;126;p20"/>
          <p:cNvSpPr txBox="1"/>
          <p:nvPr/>
        </p:nvSpPr>
        <p:spPr>
          <a:xfrm>
            <a:off x="3464425" y="1074950"/>
            <a:ext cx="4937400" cy="24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“Besoin” de rondelles entre les plaques et les chapes : </a:t>
            </a:r>
            <a:endParaRPr b="1"/>
          </a:p>
          <a:p>
            <a:pPr marL="0" lvl="0" indent="0" algn="l" rtl="0">
              <a:spcBef>
                <a:spcPts val="0"/>
              </a:spcBef>
              <a:spcAft>
                <a:spcPts val="0"/>
              </a:spcAft>
              <a:buNone/>
            </a:pPr>
            <a:r>
              <a:rPr lang="fr" b="1"/>
              <a:t>- espacement de 3 mm de chaque côté soit 6 rondelles de 0.5 (total 12, présentes sur le gabarit).</a:t>
            </a:r>
            <a:r>
              <a:rPr lang="fr"/>
              <a:t> </a:t>
            </a:r>
            <a:endParaRPr/>
          </a:p>
          <a:p>
            <a:pPr marL="0" lvl="0" indent="0" algn="l" rtl="0">
              <a:spcBef>
                <a:spcPts val="0"/>
              </a:spcBef>
              <a:spcAft>
                <a:spcPts val="0"/>
              </a:spcAft>
              <a:buNone/>
            </a:pPr>
            <a:endParaRPr/>
          </a:p>
          <a:p>
            <a:pPr marL="0" lvl="0" indent="0" algn="l" rtl="0">
              <a:spcBef>
                <a:spcPts val="0"/>
              </a:spcBef>
              <a:spcAft>
                <a:spcPts val="0"/>
              </a:spcAft>
              <a:buNone/>
            </a:pPr>
            <a:r>
              <a:rPr lang="fr"/>
              <a:t>Normalement pas vraiment besoin de rondelles, la chape doit “se caler” elle même grâce à la vis et à sa base arrondie épousant le tube. </a:t>
            </a:r>
            <a:endParaRPr/>
          </a:p>
        </p:txBody>
      </p:sp>
      <p:cxnSp>
        <p:nvCxnSpPr>
          <p:cNvPr id="127" name="Google Shape;127;p20"/>
          <p:cNvCxnSpPr/>
          <p:nvPr/>
        </p:nvCxnSpPr>
        <p:spPr>
          <a:xfrm flipH="1">
            <a:off x="1777075" y="2681125"/>
            <a:ext cx="2299800" cy="1193700"/>
          </a:xfrm>
          <a:prstGeom prst="straightConnector1">
            <a:avLst/>
          </a:prstGeom>
          <a:noFill/>
          <a:ln w="28575" cap="flat" cmpd="sng">
            <a:solidFill>
              <a:srgbClr val="FF0000"/>
            </a:solidFill>
            <a:prstDash val="solid"/>
            <a:round/>
            <a:headEnd type="none" w="med" len="med"/>
            <a:tailEnd type="triangle" w="med" len="med"/>
          </a:ln>
        </p:spPr>
      </p:cxnSp>
      <p:cxnSp>
        <p:nvCxnSpPr>
          <p:cNvPr id="128" name="Google Shape;128;p20"/>
          <p:cNvCxnSpPr/>
          <p:nvPr/>
        </p:nvCxnSpPr>
        <p:spPr>
          <a:xfrm flipH="1">
            <a:off x="2533225" y="1624925"/>
            <a:ext cx="931200" cy="699900"/>
          </a:xfrm>
          <a:prstGeom prst="straightConnector1">
            <a:avLst/>
          </a:prstGeom>
          <a:noFill/>
          <a:ln w="28575" cap="flat" cmpd="sng">
            <a:solidFill>
              <a:srgbClr val="FF0000"/>
            </a:solidFill>
            <a:prstDash val="solid"/>
            <a:round/>
            <a:headEnd type="none" w="med" len="med"/>
            <a:tailEnd type="triangle" w="med" len="med"/>
          </a:ln>
        </p:spPr>
      </p:cxnSp>
      <p:cxnSp>
        <p:nvCxnSpPr>
          <p:cNvPr id="129" name="Google Shape;129;p20"/>
          <p:cNvCxnSpPr/>
          <p:nvPr/>
        </p:nvCxnSpPr>
        <p:spPr>
          <a:xfrm flipH="1">
            <a:off x="877175" y="1274950"/>
            <a:ext cx="2556000" cy="956100"/>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998829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0F6FFD-EE5E-4B06-9EA2-010E4E711794}"/>
              </a:ext>
            </a:extLst>
          </p:cNvPr>
          <p:cNvSpPr>
            <a:spLocks noGrp="1"/>
          </p:cNvSpPr>
          <p:nvPr>
            <p:ph type="title"/>
          </p:nvPr>
        </p:nvSpPr>
        <p:spPr>
          <a:xfrm>
            <a:off x="311700" y="1999050"/>
            <a:ext cx="8520600" cy="572700"/>
          </a:xfrm>
        </p:spPr>
        <p:txBody>
          <a:bodyPr/>
          <a:lstStyle/>
          <a:p>
            <a:pPr algn="ctr"/>
            <a:r>
              <a:rPr lang="fr-FR" sz="6000" dirty="0"/>
              <a:t>CHAPES ELEC</a:t>
            </a:r>
          </a:p>
        </p:txBody>
      </p:sp>
    </p:spTree>
    <p:extLst>
      <p:ext uri="{BB962C8B-B14F-4D97-AF65-F5344CB8AC3E}">
        <p14:creationId xmlns:p14="http://schemas.microsoft.com/office/powerpoint/2010/main" val="2078261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209C50B-EE5C-43B1-986A-6DD0D662F671}"/>
              </a:ext>
            </a:extLst>
          </p:cNvPr>
          <p:cNvPicPr>
            <a:picLocks noChangeAspect="1"/>
          </p:cNvPicPr>
          <p:nvPr/>
        </p:nvPicPr>
        <p:blipFill>
          <a:blip r:embed="rId2"/>
          <a:stretch>
            <a:fillRect/>
          </a:stretch>
        </p:blipFill>
        <p:spPr>
          <a:xfrm>
            <a:off x="4190446" y="3770683"/>
            <a:ext cx="2124075" cy="828675"/>
          </a:xfrm>
          <a:prstGeom prst="rect">
            <a:avLst/>
          </a:prstGeom>
        </p:spPr>
      </p:pic>
      <p:pic>
        <p:nvPicPr>
          <p:cNvPr id="6" name="Image 5">
            <a:extLst>
              <a:ext uri="{FF2B5EF4-FFF2-40B4-BE49-F238E27FC236}">
                <a16:creationId xmlns:a16="http://schemas.microsoft.com/office/drawing/2014/main" id="{9C1919B1-6171-4959-A95D-0BCACDE638E0}"/>
              </a:ext>
            </a:extLst>
          </p:cNvPr>
          <p:cNvPicPr>
            <a:picLocks noChangeAspect="1"/>
          </p:cNvPicPr>
          <p:nvPr/>
        </p:nvPicPr>
        <p:blipFill>
          <a:blip r:embed="rId3"/>
          <a:stretch>
            <a:fillRect/>
          </a:stretch>
        </p:blipFill>
        <p:spPr>
          <a:xfrm>
            <a:off x="0" y="651361"/>
            <a:ext cx="9144000" cy="2437279"/>
          </a:xfrm>
          <a:prstGeom prst="rect">
            <a:avLst/>
          </a:prstGeom>
        </p:spPr>
      </p:pic>
    </p:spTree>
    <p:extLst>
      <p:ext uri="{BB962C8B-B14F-4D97-AF65-F5344CB8AC3E}">
        <p14:creationId xmlns:p14="http://schemas.microsoft.com/office/powerpoint/2010/main" val="1889033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A25508A-AEB3-43FE-9352-ABB21AF549C2}"/>
              </a:ext>
            </a:extLst>
          </p:cNvPr>
          <p:cNvPicPr>
            <a:picLocks noChangeAspect="1"/>
          </p:cNvPicPr>
          <p:nvPr/>
        </p:nvPicPr>
        <p:blipFill>
          <a:blip r:embed="rId2"/>
          <a:stretch>
            <a:fillRect/>
          </a:stretch>
        </p:blipFill>
        <p:spPr>
          <a:xfrm>
            <a:off x="4242390" y="627755"/>
            <a:ext cx="4072270" cy="2352384"/>
          </a:xfrm>
          <a:prstGeom prst="rect">
            <a:avLst/>
          </a:prstGeom>
        </p:spPr>
      </p:pic>
      <p:pic>
        <p:nvPicPr>
          <p:cNvPr id="4" name="Image 3">
            <a:extLst>
              <a:ext uri="{FF2B5EF4-FFF2-40B4-BE49-F238E27FC236}">
                <a16:creationId xmlns:a16="http://schemas.microsoft.com/office/drawing/2014/main" id="{8B46F1E5-427C-43EC-85F6-7BE87745EC2F}"/>
              </a:ext>
            </a:extLst>
          </p:cNvPr>
          <p:cNvPicPr>
            <a:picLocks noChangeAspect="1"/>
          </p:cNvPicPr>
          <p:nvPr/>
        </p:nvPicPr>
        <p:blipFill rotWithShape="1">
          <a:blip r:embed="rId3"/>
          <a:srcRect r="8837"/>
          <a:stretch/>
        </p:blipFill>
        <p:spPr>
          <a:xfrm>
            <a:off x="127591" y="742949"/>
            <a:ext cx="3444950" cy="2121997"/>
          </a:xfrm>
          <a:prstGeom prst="rect">
            <a:avLst/>
          </a:prstGeom>
        </p:spPr>
      </p:pic>
      <p:sp>
        <p:nvSpPr>
          <p:cNvPr id="6" name="ZoneTexte 5">
            <a:extLst>
              <a:ext uri="{FF2B5EF4-FFF2-40B4-BE49-F238E27FC236}">
                <a16:creationId xmlns:a16="http://schemas.microsoft.com/office/drawing/2014/main" id="{6479854A-26D8-4F06-B1E3-E70A38A67C18}"/>
              </a:ext>
            </a:extLst>
          </p:cNvPr>
          <p:cNvSpPr txBox="1"/>
          <p:nvPr/>
        </p:nvSpPr>
        <p:spPr>
          <a:xfrm>
            <a:off x="2413590" y="0"/>
            <a:ext cx="3108543" cy="646331"/>
          </a:xfrm>
          <a:prstGeom prst="rect">
            <a:avLst/>
          </a:prstGeom>
          <a:noFill/>
        </p:spPr>
        <p:txBody>
          <a:bodyPr wrap="none" rtlCol="0">
            <a:spAutoFit/>
          </a:bodyPr>
          <a:lstStyle/>
          <a:p>
            <a:r>
              <a:rPr lang="fr-FR" sz="3600" dirty="0"/>
              <a:t>BREAKLIGHT</a:t>
            </a:r>
          </a:p>
        </p:txBody>
      </p:sp>
      <p:sp>
        <p:nvSpPr>
          <p:cNvPr id="7" name="Rectangle 6">
            <a:extLst>
              <a:ext uri="{FF2B5EF4-FFF2-40B4-BE49-F238E27FC236}">
                <a16:creationId xmlns:a16="http://schemas.microsoft.com/office/drawing/2014/main" id="{14D75F62-F926-46BA-8B3A-EB3D7F608656}"/>
              </a:ext>
            </a:extLst>
          </p:cNvPr>
          <p:cNvSpPr/>
          <p:nvPr/>
        </p:nvSpPr>
        <p:spPr>
          <a:xfrm>
            <a:off x="212652" y="3355783"/>
            <a:ext cx="4572000" cy="1600438"/>
          </a:xfrm>
          <a:prstGeom prst="rect">
            <a:avLst/>
          </a:prstGeom>
        </p:spPr>
        <p:txBody>
          <a:bodyPr>
            <a:spAutoFit/>
          </a:bodyPr>
          <a:lstStyle/>
          <a:p>
            <a:pPr marL="114300" indent="0">
              <a:buNone/>
            </a:pPr>
            <a:r>
              <a:rPr lang="fr-FR" dirty="0"/>
              <a:t>Pour la break light elle va sur ce tube, à peu près au milieu. L'idée c'est de la poser avec la lampe et de mettre la chappe de biais pour que la lampe soit bien droite. Ensuite marquer la position de la chappe et la souder sans la lampe accrochée pour pas la niquer (elle est en plastique). Au pire on peut niquer la lampe mais si il y a moyen d'éviter c'est mieux !</a:t>
            </a:r>
          </a:p>
        </p:txBody>
      </p:sp>
      <p:pic>
        <p:nvPicPr>
          <p:cNvPr id="8" name="Image 7">
            <a:extLst>
              <a:ext uri="{FF2B5EF4-FFF2-40B4-BE49-F238E27FC236}">
                <a16:creationId xmlns:a16="http://schemas.microsoft.com/office/drawing/2014/main" id="{C9598C07-3BAB-4664-8C30-E1FD5DF4378B}"/>
              </a:ext>
            </a:extLst>
          </p:cNvPr>
          <p:cNvPicPr>
            <a:picLocks noChangeAspect="1"/>
          </p:cNvPicPr>
          <p:nvPr/>
        </p:nvPicPr>
        <p:blipFill>
          <a:blip r:embed="rId4"/>
          <a:stretch>
            <a:fillRect/>
          </a:stretch>
        </p:blipFill>
        <p:spPr>
          <a:xfrm>
            <a:off x="5225008" y="3097097"/>
            <a:ext cx="2487866" cy="1933552"/>
          </a:xfrm>
          <a:prstGeom prst="rect">
            <a:avLst/>
          </a:prstGeom>
        </p:spPr>
      </p:pic>
    </p:spTree>
    <p:extLst>
      <p:ext uri="{BB962C8B-B14F-4D97-AF65-F5344CB8AC3E}">
        <p14:creationId xmlns:p14="http://schemas.microsoft.com/office/powerpoint/2010/main" val="290289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1BE30AA-03A3-440E-91F0-E0D48753ECBA}"/>
              </a:ext>
            </a:extLst>
          </p:cNvPr>
          <p:cNvPicPr>
            <a:picLocks noChangeAspect="1"/>
          </p:cNvPicPr>
          <p:nvPr/>
        </p:nvPicPr>
        <p:blipFill>
          <a:blip r:embed="rId3"/>
          <a:stretch>
            <a:fillRect/>
          </a:stretch>
        </p:blipFill>
        <p:spPr>
          <a:xfrm>
            <a:off x="5548811" y="199663"/>
            <a:ext cx="3488403" cy="3182947"/>
          </a:xfrm>
          <a:prstGeom prst="rect">
            <a:avLst/>
          </a:prstGeom>
        </p:spPr>
      </p:pic>
      <p:sp>
        <p:nvSpPr>
          <p:cNvPr id="5" name="Rectangle 4">
            <a:extLst>
              <a:ext uri="{FF2B5EF4-FFF2-40B4-BE49-F238E27FC236}">
                <a16:creationId xmlns:a16="http://schemas.microsoft.com/office/drawing/2014/main" id="{8C6D8585-FF8E-4E27-90E6-D3AD1840FAC2}"/>
              </a:ext>
            </a:extLst>
          </p:cNvPr>
          <p:cNvSpPr/>
          <p:nvPr/>
        </p:nvSpPr>
        <p:spPr>
          <a:xfrm>
            <a:off x="-95233" y="774893"/>
            <a:ext cx="4572000" cy="1384995"/>
          </a:xfrm>
          <a:prstGeom prst="rect">
            <a:avLst/>
          </a:prstGeom>
        </p:spPr>
        <p:txBody>
          <a:bodyPr>
            <a:spAutoFit/>
          </a:bodyPr>
          <a:lstStyle/>
          <a:p>
            <a:pPr marL="114300" indent="0">
              <a:buNone/>
            </a:pPr>
            <a:r>
              <a:rPr lang="fr-FR" dirty="0"/>
              <a:t>Du coup pour celle du booster qui a deux trous elle est à peu à 9 cm en dessous de celle du Master switch et perpendiculaire a celui là. Elle se soude bien sûr le côté du tubes pour que les fils puissent passer. Juste faire attention à ce que les deux trous soient bien accessible mais devrait pas y avoir de problème.</a:t>
            </a:r>
          </a:p>
        </p:txBody>
      </p:sp>
      <p:sp>
        <p:nvSpPr>
          <p:cNvPr id="6" name="Rectangle 5">
            <a:extLst>
              <a:ext uri="{FF2B5EF4-FFF2-40B4-BE49-F238E27FC236}">
                <a16:creationId xmlns:a16="http://schemas.microsoft.com/office/drawing/2014/main" id="{C36FC327-8D38-4E19-A857-952DDA608785}"/>
              </a:ext>
            </a:extLst>
          </p:cNvPr>
          <p:cNvSpPr/>
          <p:nvPr/>
        </p:nvSpPr>
        <p:spPr>
          <a:xfrm>
            <a:off x="0" y="61360"/>
            <a:ext cx="4572000" cy="523220"/>
          </a:xfrm>
          <a:prstGeom prst="rect">
            <a:avLst/>
          </a:prstGeom>
        </p:spPr>
        <p:txBody>
          <a:bodyPr>
            <a:spAutoFit/>
          </a:bodyPr>
          <a:lstStyle/>
          <a:p>
            <a:pPr marL="114300" indent="0" algn="ctr">
              <a:buNone/>
            </a:pPr>
            <a:r>
              <a:rPr lang="fr-FR" sz="2800" dirty="0"/>
              <a:t>BOOSTER</a:t>
            </a:r>
          </a:p>
        </p:txBody>
      </p:sp>
      <p:pic>
        <p:nvPicPr>
          <p:cNvPr id="7" name="Image 6">
            <a:extLst>
              <a:ext uri="{FF2B5EF4-FFF2-40B4-BE49-F238E27FC236}">
                <a16:creationId xmlns:a16="http://schemas.microsoft.com/office/drawing/2014/main" id="{73C3E15E-4538-4B1F-8946-920A3E689506}"/>
              </a:ext>
            </a:extLst>
          </p:cNvPr>
          <p:cNvPicPr>
            <a:picLocks noChangeAspect="1"/>
          </p:cNvPicPr>
          <p:nvPr/>
        </p:nvPicPr>
        <p:blipFill rotWithShape="1">
          <a:blip r:embed="rId4"/>
          <a:srcRect l="16050" t="31906" r="52483" b="19336"/>
          <a:stretch/>
        </p:blipFill>
        <p:spPr>
          <a:xfrm>
            <a:off x="424840" y="2350201"/>
            <a:ext cx="1956853" cy="2279101"/>
          </a:xfrm>
          <a:prstGeom prst="rect">
            <a:avLst/>
          </a:prstGeom>
        </p:spPr>
      </p:pic>
      <p:pic>
        <p:nvPicPr>
          <p:cNvPr id="8" name="Image 7">
            <a:extLst>
              <a:ext uri="{FF2B5EF4-FFF2-40B4-BE49-F238E27FC236}">
                <a16:creationId xmlns:a16="http://schemas.microsoft.com/office/drawing/2014/main" id="{6B34C53E-3C78-453A-84FF-120489B6A2F6}"/>
              </a:ext>
            </a:extLst>
          </p:cNvPr>
          <p:cNvPicPr>
            <a:picLocks noChangeAspect="1"/>
          </p:cNvPicPr>
          <p:nvPr/>
        </p:nvPicPr>
        <p:blipFill>
          <a:blip r:embed="rId5"/>
          <a:stretch>
            <a:fillRect/>
          </a:stretch>
        </p:blipFill>
        <p:spPr>
          <a:xfrm>
            <a:off x="3270255" y="2307107"/>
            <a:ext cx="1907808" cy="2543744"/>
          </a:xfrm>
          <a:prstGeom prst="rect">
            <a:avLst/>
          </a:prstGeom>
        </p:spPr>
      </p:pic>
    </p:spTree>
    <p:extLst>
      <p:ext uri="{BB962C8B-B14F-4D97-AF65-F5344CB8AC3E}">
        <p14:creationId xmlns:p14="http://schemas.microsoft.com/office/powerpoint/2010/main" val="375141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0F6FFD-EE5E-4B06-9EA2-010E4E711794}"/>
              </a:ext>
            </a:extLst>
          </p:cNvPr>
          <p:cNvSpPr>
            <a:spLocks noGrp="1"/>
          </p:cNvSpPr>
          <p:nvPr>
            <p:ph type="title"/>
          </p:nvPr>
        </p:nvSpPr>
        <p:spPr>
          <a:xfrm>
            <a:off x="311700" y="1999050"/>
            <a:ext cx="8520600" cy="572700"/>
          </a:xfrm>
        </p:spPr>
        <p:txBody>
          <a:bodyPr/>
          <a:lstStyle/>
          <a:p>
            <a:pPr algn="ctr"/>
            <a:r>
              <a:rPr lang="fr-FR" sz="6000" dirty="0"/>
              <a:t>CHAPES PARE-FEU</a:t>
            </a:r>
          </a:p>
        </p:txBody>
      </p:sp>
    </p:spTree>
    <p:extLst>
      <p:ext uri="{BB962C8B-B14F-4D97-AF65-F5344CB8AC3E}">
        <p14:creationId xmlns:p14="http://schemas.microsoft.com/office/powerpoint/2010/main" val="1574648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046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0F6FFD-EE5E-4B06-9EA2-010E4E711794}"/>
              </a:ext>
            </a:extLst>
          </p:cNvPr>
          <p:cNvSpPr>
            <a:spLocks noGrp="1"/>
          </p:cNvSpPr>
          <p:nvPr>
            <p:ph type="title"/>
          </p:nvPr>
        </p:nvSpPr>
        <p:spPr>
          <a:xfrm>
            <a:off x="311700" y="1999050"/>
            <a:ext cx="8520600" cy="572700"/>
          </a:xfrm>
        </p:spPr>
        <p:txBody>
          <a:bodyPr/>
          <a:lstStyle/>
          <a:p>
            <a:pPr algn="ctr"/>
            <a:r>
              <a:rPr lang="fr-FR" sz="6000" dirty="0"/>
              <a:t>CHAPES ERGO</a:t>
            </a:r>
          </a:p>
        </p:txBody>
      </p:sp>
    </p:spTree>
    <p:extLst>
      <p:ext uri="{BB962C8B-B14F-4D97-AF65-F5344CB8AC3E}">
        <p14:creationId xmlns:p14="http://schemas.microsoft.com/office/powerpoint/2010/main" val="325297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D527378-9194-498C-9A55-EF95F6DB6E3B}"/>
              </a:ext>
            </a:extLst>
          </p:cNvPr>
          <p:cNvSpPr txBox="1"/>
          <p:nvPr/>
        </p:nvSpPr>
        <p:spPr>
          <a:xfrm flipH="1">
            <a:off x="341835" y="223283"/>
            <a:ext cx="4398691" cy="584775"/>
          </a:xfrm>
          <a:prstGeom prst="rect">
            <a:avLst/>
          </a:prstGeom>
          <a:noFill/>
        </p:spPr>
        <p:txBody>
          <a:bodyPr wrap="square" rtlCol="0">
            <a:spAutoFit/>
          </a:bodyPr>
          <a:lstStyle/>
          <a:p>
            <a:r>
              <a:rPr lang="fr-FR" sz="3200" dirty="0"/>
              <a:t>CHAPES APPUI TETE</a:t>
            </a:r>
          </a:p>
        </p:txBody>
      </p:sp>
      <p:pic>
        <p:nvPicPr>
          <p:cNvPr id="6" name="Image 5">
            <a:extLst>
              <a:ext uri="{FF2B5EF4-FFF2-40B4-BE49-F238E27FC236}">
                <a16:creationId xmlns:a16="http://schemas.microsoft.com/office/drawing/2014/main" id="{F77C1DB2-89BA-458E-BD45-FF564524FB68}"/>
              </a:ext>
            </a:extLst>
          </p:cNvPr>
          <p:cNvPicPr>
            <a:picLocks noChangeAspect="1"/>
          </p:cNvPicPr>
          <p:nvPr/>
        </p:nvPicPr>
        <p:blipFill rotWithShape="1">
          <a:blip r:embed="rId2"/>
          <a:srcRect t="17629" b="24711"/>
          <a:stretch/>
        </p:blipFill>
        <p:spPr>
          <a:xfrm>
            <a:off x="5802632" y="73082"/>
            <a:ext cx="2712454" cy="2085327"/>
          </a:xfrm>
          <a:prstGeom prst="rect">
            <a:avLst/>
          </a:prstGeom>
        </p:spPr>
      </p:pic>
      <p:pic>
        <p:nvPicPr>
          <p:cNvPr id="7" name="Image 6">
            <a:extLst>
              <a:ext uri="{FF2B5EF4-FFF2-40B4-BE49-F238E27FC236}">
                <a16:creationId xmlns:a16="http://schemas.microsoft.com/office/drawing/2014/main" id="{EA60BDC8-BC56-4294-BF35-C307C5E1C50B}"/>
              </a:ext>
            </a:extLst>
          </p:cNvPr>
          <p:cNvPicPr>
            <a:picLocks noChangeAspect="1"/>
          </p:cNvPicPr>
          <p:nvPr/>
        </p:nvPicPr>
        <p:blipFill>
          <a:blip r:embed="rId3"/>
          <a:stretch>
            <a:fillRect/>
          </a:stretch>
        </p:blipFill>
        <p:spPr>
          <a:xfrm>
            <a:off x="5086087" y="2316568"/>
            <a:ext cx="3428999" cy="2571749"/>
          </a:xfrm>
          <a:prstGeom prst="rect">
            <a:avLst/>
          </a:prstGeom>
        </p:spPr>
      </p:pic>
      <p:pic>
        <p:nvPicPr>
          <p:cNvPr id="8" name="Image 7">
            <a:extLst>
              <a:ext uri="{FF2B5EF4-FFF2-40B4-BE49-F238E27FC236}">
                <a16:creationId xmlns:a16="http://schemas.microsoft.com/office/drawing/2014/main" id="{A5037C8A-30B8-49DB-A4A0-38A36AAAC479}"/>
              </a:ext>
            </a:extLst>
          </p:cNvPr>
          <p:cNvPicPr>
            <a:picLocks noChangeAspect="1"/>
          </p:cNvPicPr>
          <p:nvPr/>
        </p:nvPicPr>
        <p:blipFill rotWithShape="1">
          <a:blip r:embed="rId4"/>
          <a:srcRect t="4341" b="11318"/>
          <a:stretch/>
        </p:blipFill>
        <p:spPr>
          <a:xfrm>
            <a:off x="812197" y="805416"/>
            <a:ext cx="3857625" cy="4338084"/>
          </a:xfrm>
          <a:prstGeom prst="rect">
            <a:avLst/>
          </a:prstGeom>
        </p:spPr>
      </p:pic>
    </p:spTree>
    <p:extLst>
      <p:ext uri="{BB962C8B-B14F-4D97-AF65-F5344CB8AC3E}">
        <p14:creationId xmlns:p14="http://schemas.microsoft.com/office/powerpoint/2010/main" val="3861608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C4347D7-AA35-4ADD-B5E0-78B178ED9F2D}"/>
              </a:ext>
            </a:extLst>
          </p:cNvPr>
          <p:cNvSpPr txBox="1"/>
          <p:nvPr/>
        </p:nvSpPr>
        <p:spPr>
          <a:xfrm>
            <a:off x="1331369" y="1986975"/>
            <a:ext cx="6481261" cy="584775"/>
          </a:xfrm>
          <a:prstGeom prst="rect">
            <a:avLst/>
          </a:prstGeom>
          <a:noFill/>
        </p:spPr>
        <p:txBody>
          <a:bodyPr wrap="none" rtlCol="0">
            <a:spAutoFit/>
          </a:bodyPr>
          <a:lstStyle/>
          <a:p>
            <a:r>
              <a:rPr lang="fr-FR" sz="3200" dirty="0"/>
              <a:t>CHAPES PORTE EXCENTRIQUE</a:t>
            </a:r>
          </a:p>
        </p:txBody>
      </p:sp>
    </p:spTree>
    <p:extLst>
      <p:ext uri="{BB962C8B-B14F-4D97-AF65-F5344CB8AC3E}">
        <p14:creationId xmlns:p14="http://schemas.microsoft.com/office/powerpoint/2010/main" val="3275106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80CEAC-C88A-494F-A4F4-C99672A20C24}"/>
              </a:ext>
            </a:extLst>
          </p:cNvPr>
          <p:cNvSpPr/>
          <p:nvPr/>
        </p:nvSpPr>
        <p:spPr>
          <a:xfrm>
            <a:off x="356189" y="382495"/>
            <a:ext cx="4572000" cy="1600438"/>
          </a:xfrm>
          <a:prstGeom prst="rect">
            <a:avLst/>
          </a:prstGeom>
        </p:spPr>
        <p:txBody>
          <a:bodyPr>
            <a:spAutoFit/>
          </a:bodyPr>
          <a:lstStyle/>
          <a:p>
            <a:pPr marL="114300" indent="0">
              <a:buNone/>
            </a:pPr>
            <a:r>
              <a:rPr lang="fr-FR" dirty="0"/>
              <a:t>Presque pas besoin de gabarit (même si il est dispo et monté à la </a:t>
            </a:r>
            <a:r>
              <a:rPr lang="fr-FR" dirty="0" err="1"/>
              <a:t>gir</a:t>
            </a:r>
            <a:r>
              <a:rPr lang="fr-FR" dirty="0"/>
              <a:t>), limite tu peux mettre les PE (dispo dans la boite) pour avoir l espacement, tu passes une vis et c'est bon. </a:t>
            </a:r>
          </a:p>
          <a:p>
            <a:pPr marL="114300" indent="0">
              <a:buNone/>
            </a:pPr>
            <a:r>
              <a:rPr lang="fr-FR" dirty="0"/>
              <a:t>Sinon, tu remets le gabarit, sans rondelle et zou</a:t>
            </a:r>
          </a:p>
          <a:p>
            <a:pPr marL="114300" indent="0">
              <a:buNone/>
            </a:pPr>
            <a:r>
              <a:rPr lang="fr-FR" dirty="0"/>
              <a:t>Il ne reste que les deux pièces à l’extérieur</a:t>
            </a:r>
          </a:p>
          <a:p>
            <a:pPr marL="114300" indent="0">
              <a:buNone/>
            </a:pPr>
            <a:endParaRPr lang="fr-FR" dirty="0"/>
          </a:p>
        </p:txBody>
      </p:sp>
      <p:pic>
        <p:nvPicPr>
          <p:cNvPr id="6" name="Image 5">
            <a:extLst>
              <a:ext uri="{FF2B5EF4-FFF2-40B4-BE49-F238E27FC236}">
                <a16:creationId xmlns:a16="http://schemas.microsoft.com/office/drawing/2014/main" id="{F766CC80-D24D-47B0-B692-9516795562B2}"/>
              </a:ext>
            </a:extLst>
          </p:cNvPr>
          <p:cNvPicPr>
            <a:picLocks noChangeAspect="1"/>
          </p:cNvPicPr>
          <p:nvPr/>
        </p:nvPicPr>
        <p:blipFill>
          <a:blip r:embed="rId2"/>
          <a:stretch>
            <a:fillRect/>
          </a:stretch>
        </p:blipFill>
        <p:spPr>
          <a:xfrm>
            <a:off x="2445487" y="1915309"/>
            <a:ext cx="4965405" cy="2922138"/>
          </a:xfrm>
          <a:prstGeom prst="rect">
            <a:avLst/>
          </a:prstGeom>
        </p:spPr>
      </p:pic>
      <p:cxnSp>
        <p:nvCxnSpPr>
          <p:cNvPr id="8" name="Connecteur droit avec flèche 7">
            <a:extLst>
              <a:ext uri="{FF2B5EF4-FFF2-40B4-BE49-F238E27FC236}">
                <a16:creationId xmlns:a16="http://schemas.microsoft.com/office/drawing/2014/main" id="{5FD59864-E645-4523-9BDA-56B0316CD58C}"/>
              </a:ext>
            </a:extLst>
          </p:cNvPr>
          <p:cNvCxnSpPr>
            <a:cxnSpLocks/>
          </p:cNvCxnSpPr>
          <p:nvPr/>
        </p:nvCxnSpPr>
        <p:spPr>
          <a:xfrm>
            <a:off x="2115239" y="3160568"/>
            <a:ext cx="1893235" cy="14406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C9BA988C-5153-4A56-94C5-2C0ACD96FB06}"/>
              </a:ext>
            </a:extLst>
          </p:cNvPr>
          <p:cNvCxnSpPr>
            <a:cxnSpLocks/>
          </p:cNvCxnSpPr>
          <p:nvPr/>
        </p:nvCxnSpPr>
        <p:spPr>
          <a:xfrm flipV="1">
            <a:off x="1894901" y="2158225"/>
            <a:ext cx="3268977" cy="41352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29257D0D-025D-4C8B-B156-9A449CBC0174}"/>
              </a:ext>
            </a:extLst>
          </p:cNvPr>
          <p:cNvCxnSpPr>
            <a:cxnSpLocks/>
          </p:cNvCxnSpPr>
          <p:nvPr/>
        </p:nvCxnSpPr>
        <p:spPr>
          <a:xfrm flipH="1">
            <a:off x="5263116" y="2434856"/>
            <a:ext cx="3413051" cy="1052623"/>
          </a:xfrm>
          <a:prstGeom prst="straightConnector1">
            <a:avLst/>
          </a:prstGeom>
          <a:ln w="412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915E44-2CC2-4A6E-9E8D-3C2BA25E15BE}"/>
              </a:ext>
            </a:extLst>
          </p:cNvPr>
          <p:cNvSpPr/>
          <p:nvPr/>
        </p:nvSpPr>
        <p:spPr>
          <a:xfrm>
            <a:off x="7848600" y="2048530"/>
            <a:ext cx="1337931" cy="523220"/>
          </a:xfrm>
          <a:prstGeom prst="rect">
            <a:avLst/>
          </a:prstGeom>
        </p:spPr>
        <p:txBody>
          <a:bodyPr wrap="square">
            <a:spAutoFit/>
          </a:bodyPr>
          <a:lstStyle/>
          <a:p>
            <a:pPr marL="114300" indent="0">
              <a:buNone/>
            </a:pPr>
            <a:r>
              <a:rPr lang="fr-FR" dirty="0"/>
              <a:t>Gabarit</a:t>
            </a:r>
          </a:p>
          <a:p>
            <a:pPr marL="114300" indent="0">
              <a:buNone/>
            </a:pPr>
            <a:endParaRPr lang="fr-FR" dirty="0"/>
          </a:p>
        </p:txBody>
      </p:sp>
      <p:sp>
        <p:nvSpPr>
          <p:cNvPr id="18" name="Rectangle 17">
            <a:extLst>
              <a:ext uri="{FF2B5EF4-FFF2-40B4-BE49-F238E27FC236}">
                <a16:creationId xmlns:a16="http://schemas.microsoft.com/office/drawing/2014/main" id="{657AE254-A76F-4046-8367-710249EEBC80}"/>
              </a:ext>
            </a:extLst>
          </p:cNvPr>
          <p:cNvSpPr/>
          <p:nvPr/>
        </p:nvSpPr>
        <p:spPr>
          <a:xfrm>
            <a:off x="6881479" y="428662"/>
            <a:ext cx="1934241" cy="954107"/>
          </a:xfrm>
          <a:prstGeom prst="rect">
            <a:avLst/>
          </a:prstGeom>
        </p:spPr>
        <p:txBody>
          <a:bodyPr wrap="square">
            <a:spAutoFit/>
          </a:bodyPr>
          <a:lstStyle/>
          <a:p>
            <a:pPr marL="114300" indent="0">
              <a:buNone/>
            </a:pPr>
            <a:r>
              <a:rPr lang="fr-FR" dirty="0"/>
              <a:t>Distance entre les deux chapes(face intérieure) (10mm) </a:t>
            </a:r>
          </a:p>
          <a:p>
            <a:pPr marL="114300" indent="0">
              <a:buNone/>
            </a:pPr>
            <a:endParaRPr lang="fr-FR" dirty="0"/>
          </a:p>
        </p:txBody>
      </p:sp>
      <p:sp>
        <p:nvSpPr>
          <p:cNvPr id="22" name="Rectangle 21">
            <a:extLst>
              <a:ext uri="{FF2B5EF4-FFF2-40B4-BE49-F238E27FC236}">
                <a16:creationId xmlns:a16="http://schemas.microsoft.com/office/drawing/2014/main" id="{CDCC0D13-51F7-41CB-9690-3F1C8DC37242}"/>
              </a:ext>
            </a:extLst>
          </p:cNvPr>
          <p:cNvSpPr/>
          <p:nvPr/>
        </p:nvSpPr>
        <p:spPr>
          <a:xfrm>
            <a:off x="511246" y="2683514"/>
            <a:ext cx="1337931" cy="954107"/>
          </a:xfrm>
          <a:prstGeom prst="rect">
            <a:avLst/>
          </a:prstGeom>
        </p:spPr>
        <p:txBody>
          <a:bodyPr wrap="square">
            <a:spAutoFit/>
          </a:bodyPr>
          <a:lstStyle/>
          <a:p>
            <a:pPr marL="114300" indent="0">
              <a:buNone/>
            </a:pPr>
            <a:r>
              <a:rPr lang="fr-FR" dirty="0"/>
              <a:t>CHAPES à souder</a:t>
            </a:r>
          </a:p>
          <a:p>
            <a:pPr marL="114300" indent="0">
              <a:buNone/>
            </a:pPr>
            <a:endParaRPr lang="fr-FR" dirty="0"/>
          </a:p>
          <a:p>
            <a:pPr marL="114300" indent="0">
              <a:buNone/>
            </a:pPr>
            <a:endParaRPr lang="fr-FR" dirty="0"/>
          </a:p>
        </p:txBody>
      </p:sp>
    </p:spTree>
    <p:extLst>
      <p:ext uri="{BB962C8B-B14F-4D97-AF65-F5344CB8AC3E}">
        <p14:creationId xmlns:p14="http://schemas.microsoft.com/office/powerpoint/2010/main" val="4158617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C4347D7-AA35-4ADD-B5E0-78B178ED9F2D}"/>
              </a:ext>
            </a:extLst>
          </p:cNvPr>
          <p:cNvSpPr txBox="1"/>
          <p:nvPr/>
        </p:nvSpPr>
        <p:spPr>
          <a:xfrm>
            <a:off x="1331369" y="1986975"/>
            <a:ext cx="6705682" cy="584775"/>
          </a:xfrm>
          <a:prstGeom prst="rect">
            <a:avLst/>
          </a:prstGeom>
          <a:noFill/>
        </p:spPr>
        <p:txBody>
          <a:bodyPr wrap="none" rtlCol="0">
            <a:spAutoFit/>
          </a:bodyPr>
          <a:lstStyle/>
          <a:p>
            <a:r>
              <a:rPr lang="fr-FR" sz="3200" dirty="0"/>
              <a:t>CHAPES Plaque ANTI-INTRUSION</a:t>
            </a:r>
          </a:p>
        </p:txBody>
      </p:sp>
    </p:spTree>
    <p:extLst>
      <p:ext uri="{BB962C8B-B14F-4D97-AF65-F5344CB8AC3E}">
        <p14:creationId xmlns:p14="http://schemas.microsoft.com/office/powerpoint/2010/main" val="425606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C4347D7-AA35-4ADD-B5E0-78B178ED9F2D}"/>
              </a:ext>
            </a:extLst>
          </p:cNvPr>
          <p:cNvSpPr txBox="1"/>
          <p:nvPr/>
        </p:nvSpPr>
        <p:spPr>
          <a:xfrm>
            <a:off x="110168" y="345462"/>
            <a:ext cx="7491470" cy="707886"/>
          </a:xfrm>
          <a:prstGeom prst="rect">
            <a:avLst/>
          </a:prstGeom>
          <a:noFill/>
        </p:spPr>
        <p:txBody>
          <a:bodyPr wrap="square" rtlCol="0">
            <a:spAutoFit/>
          </a:bodyPr>
          <a:lstStyle/>
          <a:p>
            <a:r>
              <a:rPr lang="fr-FR" sz="2000" dirty="0"/>
              <a:t>Juste souder la plaque centrée sur le </a:t>
            </a:r>
            <a:r>
              <a:rPr lang="fr-FR" sz="2000" dirty="0" err="1"/>
              <a:t>bulkhead</a:t>
            </a:r>
            <a:r>
              <a:rPr lang="fr-FR" sz="2000" dirty="0"/>
              <a:t>, elle est déjà à la </a:t>
            </a:r>
            <a:r>
              <a:rPr lang="fr-FR" sz="2000" dirty="0" err="1"/>
              <a:t>Gir</a:t>
            </a:r>
            <a:r>
              <a:rPr lang="fr-FR" sz="2000" dirty="0"/>
              <a:t>. </a:t>
            </a:r>
          </a:p>
        </p:txBody>
      </p:sp>
      <p:pic>
        <p:nvPicPr>
          <p:cNvPr id="2" name="Image 1">
            <a:extLst>
              <a:ext uri="{FF2B5EF4-FFF2-40B4-BE49-F238E27FC236}">
                <a16:creationId xmlns:a16="http://schemas.microsoft.com/office/drawing/2014/main" id="{B63578EE-EEED-4C6B-A29C-D2B7104E493A}"/>
              </a:ext>
            </a:extLst>
          </p:cNvPr>
          <p:cNvPicPr>
            <a:picLocks noChangeAspect="1"/>
          </p:cNvPicPr>
          <p:nvPr/>
        </p:nvPicPr>
        <p:blipFill>
          <a:blip r:embed="rId2"/>
          <a:stretch>
            <a:fillRect/>
          </a:stretch>
        </p:blipFill>
        <p:spPr>
          <a:xfrm>
            <a:off x="4572000" y="1053348"/>
            <a:ext cx="3865926" cy="3490970"/>
          </a:xfrm>
          <a:prstGeom prst="rect">
            <a:avLst/>
          </a:prstGeom>
        </p:spPr>
      </p:pic>
      <p:sp>
        <p:nvSpPr>
          <p:cNvPr id="11" name="ZoneTexte 10">
            <a:extLst>
              <a:ext uri="{FF2B5EF4-FFF2-40B4-BE49-F238E27FC236}">
                <a16:creationId xmlns:a16="http://schemas.microsoft.com/office/drawing/2014/main" id="{BC189AFA-15F5-4D63-B9AD-5904A84BBFED}"/>
              </a:ext>
            </a:extLst>
          </p:cNvPr>
          <p:cNvSpPr txBox="1"/>
          <p:nvPr/>
        </p:nvSpPr>
        <p:spPr>
          <a:xfrm>
            <a:off x="706074" y="1888704"/>
            <a:ext cx="3689656" cy="523220"/>
          </a:xfrm>
          <a:prstGeom prst="rect">
            <a:avLst/>
          </a:prstGeom>
          <a:noFill/>
        </p:spPr>
        <p:txBody>
          <a:bodyPr wrap="square" rtlCol="0">
            <a:spAutoFit/>
          </a:bodyPr>
          <a:lstStyle/>
          <a:p>
            <a:r>
              <a:rPr lang="fr-FR" dirty="0"/>
              <a:t>Distance entre haut de plaque et extérieur du tube : 15mm</a:t>
            </a:r>
          </a:p>
        </p:txBody>
      </p:sp>
    </p:spTree>
    <p:extLst>
      <p:ext uri="{BB962C8B-B14F-4D97-AF65-F5344CB8AC3E}">
        <p14:creationId xmlns:p14="http://schemas.microsoft.com/office/powerpoint/2010/main" val="168258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D459851-46EC-4C79-9542-9ECCEEC94F27}"/>
              </a:ext>
            </a:extLst>
          </p:cNvPr>
          <p:cNvSpPr txBox="1"/>
          <p:nvPr/>
        </p:nvSpPr>
        <p:spPr>
          <a:xfrm>
            <a:off x="372140" y="1253343"/>
            <a:ext cx="7931887" cy="1815882"/>
          </a:xfrm>
          <a:prstGeom prst="rect">
            <a:avLst/>
          </a:prstGeom>
          <a:noFill/>
        </p:spPr>
        <p:txBody>
          <a:bodyPr wrap="square" rtlCol="0">
            <a:spAutoFit/>
          </a:bodyPr>
          <a:lstStyle/>
          <a:p>
            <a:r>
              <a:rPr lang="fr-FR" dirty="0"/>
              <a:t>Matériel disponible : </a:t>
            </a:r>
          </a:p>
          <a:p>
            <a:endParaRPr lang="fr-FR" dirty="0"/>
          </a:p>
          <a:p>
            <a:pPr marL="285750" indent="-285750">
              <a:buFontTx/>
              <a:buChar char="-"/>
            </a:pPr>
            <a:r>
              <a:rPr lang="fr-FR" dirty="0"/>
              <a:t>Deux caisses, une en carton et l’autre en plastique gris. </a:t>
            </a:r>
          </a:p>
          <a:p>
            <a:pPr marL="285750" indent="-285750">
              <a:buFontTx/>
              <a:buChar char="-"/>
            </a:pPr>
            <a:endParaRPr lang="fr-FR" dirty="0"/>
          </a:p>
          <a:p>
            <a:pPr marL="285750" indent="-285750">
              <a:buFontTx/>
              <a:buChar char="-"/>
            </a:pPr>
            <a:r>
              <a:rPr lang="fr-FR" dirty="0"/>
              <a:t>Dans le plastique gris, il y a plein d’outillages (outils, pied à coulisse et vis/boulons/rondelles de différentes dimensions)</a:t>
            </a:r>
          </a:p>
          <a:p>
            <a:pPr marL="285750" indent="-285750">
              <a:buFontTx/>
              <a:buChar char="-"/>
            </a:pPr>
            <a:endParaRPr lang="fr-FR" dirty="0"/>
          </a:p>
          <a:p>
            <a:pPr marL="285750" indent="-285750">
              <a:buFontTx/>
              <a:buChar char="-"/>
            </a:pPr>
            <a:endParaRPr lang="fr-FR" dirty="0"/>
          </a:p>
        </p:txBody>
      </p:sp>
    </p:spTree>
    <p:extLst>
      <p:ext uri="{BB962C8B-B14F-4D97-AF65-F5344CB8AC3E}">
        <p14:creationId xmlns:p14="http://schemas.microsoft.com/office/powerpoint/2010/main" val="222676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C4347D7-AA35-4ADD-B5E0-78B178ED9F2D}"/>
              </a:ext>
            </a:extLst>
          </p:cNvPr>
          <p:cNvSpPr txBox="1"/>
          <p:nvPr/>
        </p:nvSpPr>
        <p:spPr>
          <a:xfrm>
            <a:off x="1744944" y="1986975"/>
            <a:ext cx="5654112" cy="584775"/>
          </a:xfrm>
          <a:prstGeom prst="rect">
            <a:avLst/>
          </a:prstGeom>
          <a:noFill/>
        </p:spPr>
        <p:txBody>
          <a:bodyPr wrap="none" rtlCol="0">
            <a:spAutoFit/>
          </a:bodyPr>
          <a:lstStyle/>
          <a:p>
            <a:r>
              <a:rPr lang="fr-FR" sz="3200" dirty="0"/>
              <a:t>CHAPES Poignée embrayage</a:t>
            </a:r>
          </a:p>
        </p:txBody>
      </p:sp>
    </p:spTree>
    <p:extLst>
      <p:ext uri="{BB962C8B-B14F-4D97-AF65-F5344CB8AC3E}">
        <p14:creationId xmlns:p14="http://schemas.microsoft.com/office/powerpoint/2010/main" val="4284959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AF55AC2-88B3-40DB-A694-2E20C9C85EA1}"/>
              </a:ext>
            </a:extLst>
          </p:cNvPr>
          <p:cNvSpPr txBox="1"/>
          <p:nvPr/>
        </p:nvSpPr>
        <p:spPr>
          <a:xfrm>
            <a:off x="691116" y="531627"/>
            <a:ext cx="7173759" cy="523220"/>
          </a:xfrm>
          <a:prstGeom prst="rect">
            <a:avLst/>
          </a:prstGeom>
          <a:noFill/>
        </p:spPr>
        <p:txBody>
          <a:bodyPr wrap="none" rtlCol="0">
            <a:spAutoFit/>
          </a:bodyPr>
          <a:lstStyle/>
          <a:p>
            <a:r>
              <a:rPr lang="fr-FR" dirty="0"/>
              <a:t>Il faudrait penser à ramener le tube en alu qui servira à faire la poignée d’embrayage stp</a:t>
            </a:r>
          </a:p>
          <a:p>
            <a:r>
              <a:rPr lang="fr-FR" dirty="0"/>
              <a:t>Je l’ai oublié à la </a:t>
            </a:r>
            <a:r>
              <a:rPr lang="fr-FR" dirty="0" err="1"/>
              <a:t>Gir</a:t>
            </a:r>
            <a:endParaRPr lang="fr-FR" dirty="0"/>
          </a:p>
        </p:txBody>
      </p:sp>
      <p:pic>
        <p:nvPicPr>
          <p:cNvPr id="2" name="Image 1">
            <a:extLst>
              <a:ext uri="{FF2B5EF4-FFF2-40B4-BE49-F238E27FC236}">
                <a16:creationId xmlns:a16="http://schemas.microsoft.com/office/drawing/2014/main" id="{CA17BBD0-27B8-4A07-ABEE-82B219A464BD}"/>
              </a:ext>
            </a:extLst>
          </p:cNvPr>
          <p:cNvPicPr>
            <a:picLocks noChangeAspect="1"/>
          </p:cNvPicPr>
          <p:nvPr/>
        </p:nvPicPr>
        <p:blipFill rotWithShape="1">
          <a:blip r:embed="rId2"/>
          <a:srcRect l="9295" t="2184" r="8483"/>
          <a:stretch/>
        </p:blipFill>
        <p:spPr>
          <a:xfrm>
            <a:off x="2413591" y="793237"/>
            <a:ext cx="4890977" cy="4264533"/>
          </a:xfrm>
          <a:prstGeom prst="rect">
            <a:avLst/>
          </a:prstGeom>
        </p:spPr>
      </p:pic>
    </p:spTree>
    <p:extLst>
      <p:ext uri="{BB962C8B-B14F-4D97-AF65-F5344CB8AC3E}">
        <p14:creationId xmlns:p14="http://schemas.microsoft.com/office/powerpoint/2010/main" val="959067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7CA097E-188F-4AA1-BD24-892EFDA7AF7E}"/>
              </a:ext>
            </a:extLst>
          </p:cNvPr>
          <p:cNvPicPr>
            <a:picLocks noChangeAspect="1"/>
          </p:cNvPicPr>
          <p:nvPr/>
        </p:nvPicPr>
        <p:blipFill>
          <a:blip r:embed="rId2"/>
          <a:stretch>
            <a:fillRect/>
          </a:stretch>
        </p:blipFill>
        <p:spPr>
          <a:xfrm>
            <a:off x="1133475" y="381000"/>
            <a:ext cx="6877050" cy="4381500"/>
          </a:xfrm>
          <a:prstGeom prst="rect">
            <a:avLst/>
          </a:prstGeom>
        </p:spPr>
      </p:pic>
    </p:spTree>
    <p:extLst>
      <p:ext uri="{BB962C8B-B14F-4D97-AF65-F5344CB8AC3E}">
        <p14:creationId xmlns:p14="http://schemas.microsoft.com/office/powerpoint/2010/main" val="2985730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5E3DE18-AF67-4F22-8438-120973A912AC}"/>
              </a:ext>
            </a:extLst>
          </p:cNvPr>
          <p:cNvPicPr>
            <a:picLocks noChangeAspect="1"/>
          </p:cNvPicPr>
          <p:nvPr/>
        </p:nvPicPr>
        <p:blipFill>
          <a:blip r:embed="rId2"/>
          <a:stretch>
            <a:fillRect/>
          </a:stretch>
        </p:blipFill>
        <p:spPr>
          <a:xfrm>
            <a:off x="1133475" y="100012"/>
            <a:ext cx="6877050" cy="4943475"/>
          </a:xfrm>
          <a:prstGeom prst="rect">
            <a:avLst/>
          </a:prstGeom>
        </p:spPr>
      </p:pic>
    </p:spTree>
    <p:extLst>
      <p:ext uri="{BB962C8B-B14F-4D97-AF65-F5344CB8AC3E}">
        <p14:creationId xmlns:p14="http://schemas.microsoft.com/office/powerpoint/2010/main" val="1957777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C991D10-9692-4DC8-836F-BC0F2A16E9EC}"/>
              </a:ext>
            </a:extLst>
          </p:cNvPr>
          <p:cNvPicPr>
            <a:picLocks noChangeAspect="1"/>
          </p:cNvPicPr>
          <p:nvPr/>
        </p:nvPicPr>
        <p:blipFill>
          <a:blip r:embed="rId2"/>
          <a:stretch>
            <a:fillRect/>
          </a:stretch>
        </p:blipFill>
        <p:spPr>
          <a:xfrm>
            <a:off x="1128712" y="366712"/>
            <a:ext cx="6886575" cy="4410075"/>
          </a:xfrm>
          <a:prstGeom prst="rect">
            <a:avLst/>
          </a:prstGeom>
        </p:spPr>
      </p:pic>
    </p:spTree>
    <p:extLst>
      <p:ext uri="{BB962C8B-B14F-4D97-AF65-F5344CB8AC3E}">
        <p14:creationId xmlns:p14="http://schemas.microsoft.com/office/powerpoint/2010/main" val="912157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6D9A2B-DA06-4402-9896-E5D478CD9457}"/>
              </a:ext>
            </a:extLst>
          </p:cNvPr>
          <p:cNvPicPr>
            <a:picLocks noChangeAspect="1"/>
          </p:cNvPicPr>
          <p:nvPr/>
        </p:nvPicPr>
        <p:blipFill>
          <a:blip r:embed="rId2"/>
          <a:stretch>
            <a:fillRect/>
          </a:stretch>
        </p:blipFill>
        <p:spPr>
          <a:xfrm>
            <a:off x="1223962" y="442912"/>
            <a:ext cx="6696075" cy="4257675"/>
          </a:xfrm>
          <a:prstGeom prst="rect">
            <a:avLst/>
          </a:prstGeom>
        </p:spPr>
      </p:pic>
    </p:spTree>
    <p:extLst>
      <p:ext uri="{BB962C8B-B14F-4D97-AF65-F5344CB8AC3E}">
        <p14:creationId xmlns:p14="http://schemas.microsoft.com/office/powerpoint/2010/main" val="3463525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76BA82-849D-446F-B937-6FB25F2DB45A}"/>
              </a:ext>
            </a:extLst>
          </p:cNvPr>
          <p:cNvPicPr>
            <a:picLocks noChangeAspect="1"/>
          </p:cNvPicPr>
          <p:nvPr/>
        </p:nvPicPr>
        <p:blipFill>
          <a:blip r:embed="rId2"/>
          <a:stretch>
            <a:fillRect/>
          </a:stretch>
        </p:blipFill>
        <p:spPr>
          <a:xfrm>
            <a:off x="1152525" y="285750"/>
            <a:ext cx="6838950" cy="4572000"/>
          </a:xfrm>
          <a:prstGeom prst="rect">
            <a:avLst/>
          </a:prstGeom>
        </p:spPr>
      </p:pic>
    </p:spTree>
    <p:extLst>
      <p:ext uri="{BB962C8B-B14F-4D97-AF65-F5344CB8AC3E}">
        <p14:creationId xmlns:p14="http://schemas.microsoft.com/office/powerpoint/2010/main" val="3953436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9507385-F311-4F09-B3E4-2F8DA161171A}"/>
              </a:ext>
            </a:extLst>
          </p:cNvPr>
          <p:cNvPicPr>
            <a:picLocks noChangeAspect="1"/>
          </p:cNvPicPr>
          <p:nvPr/>
        </p:nvPicPr>
        <p:blipFill>
          <a:blip r:embed="rId2"/>
          <a:stretch>
            <a:fillRect/>
          </a:stretch>
        </p:blipFill>
        <p:spPr>
          <a:xfrm>
            <a:off x="1123950" y="190500"/>
            <a:ext cx="6896100" cy="4762500"/>
          </a:xfrm>
          <a:prstGeom prst="rect">
            <a:avLst/>
          </a:prstGeom>
        </p:spPr>
      </p:pic>
    </p:spTree>
    <p:extLst>
      <p:ext uri="{BB962C8B-B14F-4D97-AF65-F5344CB8AC3E}">
        <p14:creationId xmlns:p14="http://schemas.microsoft.com/office/powerpoint/2010/main" val="200136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LAS à souder : </a:t>
            </a:r>
            <a:r>
              <a:rPr lang="fr-FR" b="1" dirty="0"/>
              <a:t>PCT</a:t>
            </a:r>
            <a:endParaRPr b="1" dirty="0"/>
          </a:p>
        </p:txBody>
      </p:sp>
      <p:pic>
        <p:nvPicPr>
          <p:cNvPr id="61" name="Google Shape;61;p14"/>
          <p:cNvPicPr preferRelativeResize="0"/>
          <p:nvPr/>
        </p:nvPicPr>
        <p:blipFill>
          <a:blip r:embed="rId3">
            <a:alphaModFix/>
          </a:blip>
          <a:stretch>
            <a:fillRect/>
          </a:stretch>
        </p:blipFill>
        <p:spPr>
          <a:xfrm>
            <a:off x="116225" y="1191350"/>
            <a:ext cx="2501873" cy="2190501"/>
          </a:xfrm>
          <a:prstGeom prst="rect">
            <a:avLst/>
          </a:prstGeom>
          <a:noFill/>
          <a:ln>
            <a:noFill/>
          </a:ln>
        </p:spPr>
      </p:pic>
      <p:pic>
        <p:nvPicPr>
          <p:cNvPr id="62" name="Google Shape;62;p14"/>
          <p:cNvPicPr preferRelativeResize="0"/>
          <p:nvPr/>
        </p:nvPicPr>
        <p:blipFill>
          <a:blip r:embed="rId4">
            <a:alphaModFix/>
          </a:blip>
          <a:stretch>
            <a:fillRect/>
          </a:stretch>
        </p:blipFill>
        <p:spPr>
          <a:xfrm>
            <a:off x="2749625" y="1191350"/>
            <a:ext cx="2382080" cy="2190500"/>
          </a:xfrm>
          <a:prstGeom prst="rect">
            <a:avLst/>
          </a:prstGeom>
          <a:noFill/>
          <a:ln>
            <a:noFill/>
          </a:ln>
        </p:spPr>
      </p:pic>
      <p:pic>
        <p:nvPicPr>
          <p:cNvPr id="63" name="Google Shape;63;p14"/>
          <p:cNvPicPr preferRelativeResize="0"/>
          <p:nvPr/>
        </p:nvPicPr>
        <p:blipFill>
          <a:blip r:embed="rId5">
            <a:alphaModFix/>
          </a:blip>
          <a:stretch>
            <a:fillRect/>
          </a:stretch>
        </p:blipFill>
        <p:spPr>
          <a:xfrm>
            <a:off x="5549499" y="669575"/>
            <a:ext cx="3398175" cy="3025151"/>
          </a:xfrm>
          <a:prstGeom prst="rect">
            <a:avLst/>
          </a:prstGeom>
          <a:noFill/>
          <a:ln>
            <a:noFill/>
          </a:ln>
        </p:spPr>
      </p:pic>
      <p:sp>
        <p:nvSpPr>
          <p:cNvPr id="64" name="Google Shape;64;p14"/>
          <p:cNvSpPr txBox="1"/>
          <p:nvPr/>
        </p:nvSpPr>
        <p:spPr>
          <a:xfrm>
            <a:off x="179025" y="3596825"/>
            <a:ext cx="24390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Chape BAR avant gauche</a:t>
            </a:r>
            <a:br>
              <a:rPr lang="fr"/>
            </a:br>
            <a:r>
              <a:rPr lang="fr"/>
              <a:t>Quantité : 1 </a:t>
            </a:r>
            <a:endParaRPr/>
          </a:p>
        </p:txBody>
      </p:sp>
      <p:sp>
        <p:nvSpPr>
          <p:cNvPr id="65" name="Google Shape;65;p14"/>
          <p:cNvSpPr txBox="1"/>
          <p:nvPr/>
        </p:nvSpPr>
        <p:spPr>
          <a:xfrm>
            <a:off x="2721150" y="3596825"/>
            <a:ext cx="24390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Chape BAR avant droite</a:t>
            </a:r>
            <a:br>
              <a:rPr lang="fr"/>
            </a:br>
            <a:r>
              <a:rPr lang="fr"/>
              <a:t>Quantité : 1</a:t>
            </a:r>
            <a:endParaRPr/>
          </a:p>
        </p:txBody>
      </p:sp>
      <p:sp>
        <p:nvSpPr>
          <p:cNvPr id="66" name="Google Shape;66;p14"/>
          <p:cNvSpPr txBox="1"/>
          <p:nvPr/>
        </p:nvSpPr>
        <p:spPr>
          <a:xfrm>
            <a:off x="5876800" y="3812825"/>
            <a:ext cx="29940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Chape arrière ohlins</a:t>
            </a:r>
            <a:br>
              <a:rPr lang="fr"/>
            </a:br>
            <a:r>
              <a:rPr lang="fr"/>
              <a:t>Quantité : 2</a:t>
            </a:r>
            <a:endParaRPr/>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a:solidFill>
                  <a:srgbClr val="FF0000"/>
                </a:solidFill>
              </a:rPr>
              <a:t>4 pièces à souder </a:t>
            </a:r>
            <a:endParaRPr sz="2400" b="1">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élec à souder : </a:t>
            </a:r>
            <a:r>
              <a:rPr lang="fr-FR" b="1" dirty="0"/>
              <a:t>BAT</a:t>
            </a:r>
            <a:endParaRPr b="1" dirty="0"/>
          </a:p>
        </p:txBody>
      </p:sp>
      <p:sp>
        <p:nvSpPr>
          <p:cNvPr id="67" name="Google Shape;67;p14"/>
          <p:cNvSpPr txBox="1"/>
          <p:nvPr/>
        </p:nvSpPr>
        <p:spPr>
          <a:xfrm>
            <a:off x="4924429" y="373391"/>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2 pièces à souder </a:t>
            </a:r>
            <a:endParaRPr sz="2400" b="1" dirty="0">
              <a:solidFill>
                <a:srgbClr val="FF0000"/>
              </a:solidFill>
            </a:endParaRPr>
          </a:p>
        </p:txBody>
      </p:sp>
      <p:pic>
        <p:nvPicPr>
          <p:cNvPr id="10" name="Image 9">
            <a:extLst>
              <a:ext uri="{FF2B5EF4-FFF2-40B4-BE49-F238E27FC236}">
                <a16:creationId xmlns:a16="http://schemas.microsoft.com/office/drawing/2014/main" id="{C9A72F1D-A506-4D1A-8792-BD61142E41C7}"/>
              </a:ext>
            </a:extLst>
          </p:cNvPr>
          <p:cNvPicPr>
            <a:picLocks noChangeAspect="1"/>
          </p:cNvPicPr>
          <p:nvPr/>
        </p:nvPicPr>
        <p:blipFill>
          <a:blip r:embed="rId3"/>
          <a:stretch>
            <a:fillRect/>
          </a:stretch>
        </p:blipFill>
        <p:spPr>
          <a:xfrm rot="16200000">
            <a:off x="1541211" y="159512"/>
            <a:ext cx="2888273" cy="5143500"/>
          </a:xfrm>
          <a:prstGeom prst="rect">
            <a:avLst/>
          </a:prstGeom>
        </p:spPr>
      </p:pic>
      <p:pic>
        <p:nvPicPr>
          <p:cNvPr id="5" name="Image 4">
            <a:extLst>
              <a:ext uri="{FF2B5EF4-FFF2-40B4-BE49-F238E27FC236}">
                <a16:creationId xmlns:a16="http://schemas.microsoft.com/office/drawing/2014/main" id="{54BCD1A8-D8DE-4CE5-93CC-8A0050E70B1F}"/>
              </a:ext>
            </a:extLst>
          </p:cNvPr>
          <p:cNvPicPr>
            <a:picLocks noChangeAspect="1"/>
          </p:cNvPicPr>
          <p:nvPr/>
        </p:nvPicPr>
        <p:blipFill>
          <a:blip r:embed="rId4"/>
          <a:stretch>
            <a:fillRect/>
          </a:stretch>
        </p:blipFill>
        <p:spPr>
          <a:xfrm rot="16200000">
            <a:off x="6006365" y="1043452"/>
            <a:ext cx="2422229" cy="3229639"/>
          </a:xfrm>
          <a:prstGeom prst="rect">
            <a:avLst/>
          </a:prstGeom>
        </p:spPr>
      </p:pic>
      <p:sp>
        <p:nvSpPr>
          <p:cNvPr id="6" name="ZoneTexte 5">
            <a:extLst>
              <a:ext uri="{FF2B5EF4-FFF2-40B4-BE49-F238E27FC236}">
                <a16:creationId xmlns:a16="http://schemas.microsoft.com/office/drawing/2014/main" id="{677E8BBA-9D92-4041-A0A0-0900A0A118F0}"/>
              </a:ext>
            </a:extLst>
          </p:cNvPr>
          <p:cNvSpPr txBox="1"/>
          <p:nvPr/>
        </p:nvSpPr>
        <p:spPr>
          <a:xfrm>
            <a:off x="6804837" y="4298818"/>
            <a:ext cx="1063112" cy="307777"/>
          </a:xfrm>
          <a:prstGeom prst="rect">
            <a:avLst/>
          </a:prstGeom>
          <a:noFill/>
        </p:spPr>
        <p:txBody>
          <a:bodyPr wrap="none" rtlCol="0">
            <a:spAutoFit/>
          </a:bodyPr>
          <a:lstStyle/>
          <a:p>
            <a:r>
              <a:rPr lang="fr-FR" dirty="0"/>
              <a:t>BOOSTER</a:t>
            </a:r>
          </a:p>
        </p:txBody>
      </p:sp>
      <p:sp>
        <p:nvSpPr>
          <p:cNvPr id="18" name="ZoneTexte 17">
            <a:extLst>
              <a:ext uri="{FF2B5EF4-FFF2-40B4-BE49-F238E27FC236}">
                <a16:creationId xmlns:a16="http://schemas.microsoft.com/office/drawing/2014/main" id="{721C7933-9E3D-4D8F-8B4C-BC34BB49FC8D}"/>
              </a:ext>
            </a:extLst>
          </p:cNvPr>
          <p:cNvSpPr txBox="1"/>
          <p:nvPr/>
        </p:nvSpPr>
        <p:spPr>
          <a:xfrm>
            <a:off x="2323948" y="4390698"/>
            <a:ext cx="1322798" cy="307777"/>
          </a:xfrm>
          <a:prstGeom prst="rect">
            <a:avLst/>
          </a:prstGeom>
          <a:noFill/>
        </p:spPr>
        <p:txBody>
          <a:bodyPr wrap="none" rtlCol="0">
            <a:spAutoFit/>
          </a:bodyPr>
          <a:lstStyle/>
          <a:p>
            <a:r>
              <a:rPr lang="fr-FR" dirty="0"/>
              <a:t>BREAKLIGHT</a:t>
            </a:r>
          </a:p>
        </p:txBody>
      </p:sp>
    </p:spTree>
    <p:extLst>
      <p:ext uri="{BB962C8B-B14F-4D97-AF65-F5344CB8AC3E}">
        <p14:creationId xmlns:p14="http://schemas.microsoft.com/office/powerpoint/2010/main" val="295947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a:t>
            </a:r>
            <a:r>
              <a:rPr lang="fr-FR" b="1" dirty="0"/>
              <a:t>Pare feu </a:t>
            </a:r>
            <a:r>
              <a:rPr lang="fr" b="1" dirty="0"/>
              <a:t>: </a:t>
            </a:r>
            <a:r>
              <a:rPr lang="fr-FR" b="1" dirty="0"/>
              <a:t>MPL</a:t>
            </a:r>
            <a:endParaRPr b="1" dirty="0"/>
          </a:p>
        </p:txBody>
      </p:sp>
      <p:sp>
        <p:nvSpPr>
          <p:cNvPr id="67" name="Google Shape;67;p14"/>
          <p:cNvSpPr txBox="1"/>
          <p:nvPr/>
        </p:nvSpPr>
        <p:spPr>
          <a:xfrm>
            <a:off x="4924429" y="373391"/>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12 pièces à souder </a:t>
            </a:r>
            <a:endParaRPr sz="2400" b="1" dirty="0">
              <a:solidFill>
                <a:srgbClr val="FF0000"/>
              </a:solidFill>
            </a:endParaRPr>
          </a:p>
        </p:txBody>
      </p:sp>
    </p:spTree>
    <p:extLst>
      <p:ext uri="{BB962C8B-B14F-4D97-AF65-F5344CB8AC3E}">
        <p14:creationId xmlns:p14="http://schemas.microsoft.com/office/powerpoint/2010/main" val="1458691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a:t>
            </a:r>
            <a:r>
              <a:rPr lang="fr-FR" b="1" dirty="0"/>
              <a:t>ergo</a:t>
            </a:r>
            <a:r>
              <a:rPr lang="fr" b="1" dirty="0"/>
              <a:t> à souder : </a:t>
            </a:r>
            <a:r>
              <a:rPr lang="fr-FR" b="1" dirty="0"/>
              <a:t>MPL</a:t>
            </a:r>
            <a:endParaRPr b="1" dirty="0"/>
          </a:p>
        </p:txBody>
      </p:sp>
      <p:sp>
        <p:nvSpPr>
          <p:cNvPr id="64" name="Google Shape;64;p14"/>
          <p:cNvSpPr txBox="1"/>
          <p:nvPr/>
        </p:nvSpPr>
        <p:spPr>
          <a:xfrm>
            <a:off x="6941521" y="2806298"/>
            <a:ext cx="24390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t>Appui tête</a:t>
            </a:r>
            <a:endParaRPr sz="1800" dirty="0"/>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2 pièces à souder </a:t>
            </a:r>
            <a:endParaRPr sz="2400" b="1" dirty="0">
              <a:solidFill>
                <a:srgbClr val="FF0000"/>
              </a:solidFill>
            </a:endParaRPr>
          </a:p>
        </p:txBody>
      </p:sp>
      <p:pic>
        <p:nvPicPr>
          <p:cNvPr id="7" name="Image 6">
            <a:extLst>
              <a:ext uri="{FF2B5EF4-FFF2-40B4-BE49-F238E27FC236}">
                <a16:creationId xmlns:a16="http://schemas.microsoft.com/office/drawing/2014/main" id="{BDAE2E5E-2823-430D-9587-5B474E6313BB}"/>
              </a:ext>
            </a:extLst>
          </p:cNvPr>
          <p:cNvPicPr>
            <a:picLocks noChangeAspect="1"/>
          </p:cNvPicPr>
          <p:nvPr/>
        </p:nvPicPr>
        <p:blipFill>
          <a:blip r:embed="rId3"/>
          <a:stretch>
            <a:fillRect/>
          </a:stretch>
        </p:blipFill>
        <p:spPr>
          <a:xfrm rot="16200000">
            <a:off x="2786557" y="810418"/>
            <a:ext cx="2881267" cy="3841689"/>
          </a:xfrm>
          <a:prstGeom prst="rect">
            <a:avLst/>
          </a:prstGeom>
        </p:spPr>
      </p:pic>
    </p:spTree>
    <p:extLst>
      <p:ext uri="{BB962C8B-B14F-4D97-AF65-F5344CB8AC3E}">
        <p14:creationId xmlns:p14="http://schemas.microsoft.com/office/powerpoint/2010/main" val="87730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a:t>
            </a:r>
            <a:r>
              <a:rPr lang="fr-FR" b="1" dirty="0"/>
              <a:t>poignée embrayage</a:t>
            </a:r>
            <a:r>
              <a:rPr lang="fr" b="1" dirty="0"/>
              <a:t> : </a:t>
            </a:r>
            <a:r>
              <a:rPr lang="fr-FR" b="1" dirty="0"/>
              <a:t>MJT</a:t>
            </a:r>
            <a:endParaRPr b="1" dirty="0"/>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2 pièces à souder </a:t>
            </a:r>
            <a:endParaRPr sz="2400" b="1" dirty="0">
              <a:solidFill>
                <a:srgbClr val="FF0000"/>
              </a:solidFill>
            </a:endParaRPr>
          </a:p>
        </p:txBody>
      </p:sp>
      <p:pic>
        <p:nvPicPr>
          <p:cNvPr id="3" name="Image 2">
            <a:extLst>
              <a:ext uri="{FF2B5EF4-FFF2-40B4-BE49-F238E27FC236}">
                <a16:creationId xmlns:a16="http://schemas.microsoft.com/office/drawing/2014/main" id="{FD3E64EB-5A29-4F4A-B0FD-78107B51287D}"/>
              </a:ext>
            </a:extLst>
          </p:cNvPr>
          <p:cNvPicPr>
            <a:picLocks noChangeAspect="1"/>
          </p:cNvPicPr>
          <p:nvPr/>
        </p:nvPicPr>
        <p:blipFill>
          <a:blip r:embed="rId3"/>
          <a:stretch>
            <a:fillRect/>
          </a:stretch>
        </p:blipFill>
        <p:spPr>
          <a:xfrm>
            <a:off x="1251098" y="1688538"/>
            <a:ext cx="3320902" cy="1997730"/>
          </a:xfrm>
          <a:prstGeom prst="rect">
            <a:avLst/>
          </a:prstGeom>
        </p:spPr>
      </p:pic>
      <p:sp>
        <p:nvSpPr>
          <p:cNvPr id="4" name="ZoneTexte 3">
            <a:extLst>
              <a:ext uri="{FF2B5EF4-FFF2-40B4-BE49-F238E27FC236}">
                <a16:creationId xmlns:a16="http://schemas.microsoft.com/office/drawing/2014/main" id="{8C77D341-EFF7-48B5-A9A0-BACA8DB11FFA}"/>
              </a:ext>
            </a:extLst>
          </p:cNvPr>
          <p:cNvSpPr txBox="1"/>
          <p:nvPr/>
        </p:nvSpPr>
        <p:spPr>
          <a:xfrm>
            <a:off x="5348177" y="2365284"/>
            <a:ext cx="2254102" cy="523220"/>
          </a:xfrm>
          <a:prstGeom prst="rect">
            <a:avLst/>
          </a:prstGeom>
          <a:noFill/>
        </p:spPr>
        <p:txBody>
          <a:bodyPr wrap="square" rtlCol="0">
            <a:spAutoFit/>
          </a:bodyPr>
          <a:lstStyle/>
          <a:p>
            <a:r>
              <a:rPr lang="fr-FR" dirty="0"/>
              <a:t>Un tube rond, et une pièce de forme pavé</a:t>
            </a:r>
          </a:p>
        </p:txBody>
      </p:sp>
    </p:spTree>
    <p:extLst>
      <p:ext uri="{BB962C8B-B14F-4D97-AF65-F5344CB8AC3E}">
        <p14:creationId xmlns:p14="http://schemas.microsoft.com/office/powerpoint/2010/main" val="342773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dirty="0"/>
              <a:t>Pièces </a:t>
            </a:r>
            <a:r>
              <a:rPr lang="fr-FR" b="1" dirty="0"/>
              <a:t>PE</a:t>
            </a:r>
            <a:r>
              <a:rPr lang="fr" b="1" dirty="0"/>
              <a:t> à souder : </a:t>
            </a:r>
            <a:r>
              <a:rPr lang="fr-FR" b="1" dirty="0"/>
              <a:t>MPY</a:t>
            </a:r>
            <a:endParaRPr b="1" dirty="0"/>
          </a:p>
        </p:txBody>
      </p:sp>
      <p:sp>
        <p:nvSpPr>
          <p:cNvPr id="67" name="Google Shape;67;p14"/>
          <p:cNvSpPr txBox="1"/>
          <p:nvPr/>
        </p:nvSpPr>
        <p:spPr>
          <a:xfrm>
            <a:off x="2037475" y="4444800"/>
            <a:ext cx="458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b="1" dirty="0">
                <a:solidFill>
                  <a:srgbClr val="FF0000"/>
                </a:solidFill>
              </a:rPr>
              <a:t>2 pièces à souder </a:t>
            </a:r>
            <a:endParaRPr sz="2400" b="1" dirty="0">
              <a:solidFill>
                <a:srgbClr val="FF0000"/>
              </a:solidFill>
            </a:endParaRPr>
          </a:p>
        </p:txBody>
      </p:sp>
      <p:pic>
        <p:nvPicPr>
          <p:cNvPr id="21" name="Image 20">
            <a:extLst>
              <a:ext uri="{FF2B5EF4-FFF2-40B4-BE49-F238E27FC236}">
                <a16:creationId xmlns:a16="http://schemas.microsoft.com/office/drawing/2014/main" id="{1616792B-0DE0-4DA2-99F4-B18CBEDA0918}"/>
              </a:ext>
            </a:extLst>
          </p:cNvPr>
          <p:cNvPicPr>
            <a:picLocks noChangeAspect="1"/>
          </p:cNvPicPr>
          <p:nvPr/>
        </p:nvPicPr>
        <p:blipFill rotWithShape="1">
          <a:blip r:embed="rId3"/>
          <a:srcRect t="13643" b="15452"/>
          <a:stretch/>
        </p:blipFill>
        <p:spPr>
          <a:xfrm rot="16200000">
            <a:off x="2571254" y="1227011"/>
            <a:ext cx="3182280" cy="3008502"/>
          </a:xfrm>
          <a:prstGeom prst="rect">
            <a:avLst/>
          </a:prstGeom>
        </p:spPr>
      </p:pic>
    </p:spTree>
    <p:extLst>
      <p:ext uri="{BB962C8B-B14F-4D97-AF65-F5344CB8AC3E}">
        <p14:creationId xmlns:p14="http://schemas.microsoft.com/office/powerpoint/2010/main" val="198017025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719</Words>
  <Application>Microsoft Office PowerPoint</Application>
  <PresentationFormat>Affichage à l'écran (16:9)</PresentationFormat>
  <Paragraphs>85</Paragraphs>
  <Slides>37</Slides>
  <Notes>16</Notes>
  <HiddenSlides>0</HiddenSlides>
  <MMClips>0</MMClips>
  <ScaleCrop>false</ScaleCrop>
  <HeadingPairs>
    <vt:vector size="6" baseType="variant">
      <vt:variant>
        <vt:lpstr>Polices utilisées</vt:lpstr>
      </vt:variant>
      <vt:variant>
        <vt:i4>1</vt:i4>
      </vt:variant>
      <vt:variant>
        <vt:lpstr>Thème</vt:lpstr>
      </vt:variant>
      <vt:variant>
        <vt:i4>1</vt:i4>
      </vt:variant>
      <vt:variant>
        <vt:lpstr>Titres des diapositives</vt:lpstr>
      </vt:variant>
      <vt:variant>
        <vt:i4>37</vt:i4>
      </vt:variant>
    </vt:vector>
  </HeadingPairs>
  <TitlesOfParts>
    <vt:vector size="39" baseType="lpstr">
      <vt:lpstr>Arial</vt:lpstr>
      <vt:lpstr>Simple Light</vt:lpstr>
      <vt:lpstr>Séance soudure Jeudi 21/02</vt:lpstr>
      <vt:lpstr>Présentation PowerPoint</vt:lpstr>
      <vt:lpstr>Présentation PowerPoint</vt:lpstr>
      <vt:lpstr>Pièces LAS à souder : PCT</vt:lpstr>
      <vt:lpstr>Pièces élec à souder : BAT</vt:lpstr>
      <vt:lpstr>Pièces Pare feu : MPL</vt:lpstr>
      <vt:lpstr>Pièces ergo à souder : MPL</vt:lpstr>
      <vt:lpstr>Pièces poignée embrayage : MJT</vt:lpstr>
      <vt:lpstr>Pièces PE à souder : MPY</vt:lpstr>
      <vt:lpstr>Pièces plaque AI à souder : RCS</vt:lpstr>
      <vt:lpstr>Pièces poignée embrayage à souder : MJT</vt:lpstr>
      <vt:lpstr>CHAPES LAS</vt:lpstr>
      <vt:lpstr>Pièces FRONT BAR</vt:lpstr>
      <vt:lpstr>Pièces FRONT BAR</vt:lpstr>
      <vt:lpstr>Pièces FRONT BAR</vt:lpstr>
      <vt:lpstr>Pièces FRONT BAR</vt:lpstr>
      <vt:lpstr>Pièces Ohlins </vt:lpstr>
      <vt:lpstr>Pièces Ohlins </vt:lpstr>
      <vt:lpstr>CHAPES ELEC</vt:lpstr>
      <vt:lpstr>Présentation PowerPoint</vt:lpstr>
      <vt:lpstr>Présentation PowerPoint</vt:lpstr>
      <vt:lpstr>CHAPES PARE-FEU</vt:lpstr>
      <vt:lpstr>Présentation PowerPoint</vt:lpstr>
      <vt:lpstr>CHAPES ERGO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Séance soudure Jeudi 21/02</dc:title>
  <dc:creator>robin clamens</dc:creator>
  <cp:lastModifiedBy>robin clamens</cp:lastModifiedBy>
  <cp:revision>11</cp:revision>
  <dcterms:modified xsi:type="dcterms:W3CDTF">2019-02-16T22:58:08Z</dcterms:modified>
</cp:coreProperties>
</file>